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968" r:id="rId5"/>
    <p:sldId id="1022" r:id="rId6"/>
    <p:sldId id="1073" r:id="rId7"/>
    <p:sldId id="1193" r:id="rId8"/>
    <p:sldId id="1034" r:id="rId9"/>
    <p:sldId id="980" r:id="rId10"/>
    <p:sldId id="1103" r:id="rId11"/>
    <p:sldId id="1179" r:id="rId12"/>
    <p:sldId id="1104" r:id="rId13"/>
    <p:sldId id="1190" r:id="rId14"/>
    <p:sldId id="1191" r:id="rId15"/>
    <p:sldId id="1192" r:id="rId16"/>
    <p:sldId id="1185" r:id="rId17"/>
    <p:sldId id="1186" r:id="rId18"/>
    <p:sldId id="1187" r:id="rId19"/>
    <p:sldId id="1188" r:id="rId20"/>
    <p:sldId id="1119" r:id="rId21"/>
    <p:sldId id="986" r:id="rId22"/>
    <p:sldId id="1152" r:id="rId23"/>
    <p:sldId id="1194" r:id="rId24"/>
    <p:sldId id="1020" r:id="rId25"/>
    <p:sldId id="1074" r:id="rId26"/>
    <p:sldId id="1075" r:id="rId27"/>
    <p:sldId id="1151" r:id="rId28"/>
    <p:sldId id="1212" r:id="rId29"/>
    <p:sldId id="1147" r:id="rId30"/>
    <p:sldId id="1139" r:id="rId31"/>
    <p:sldId id="1150" r:id="rId32"/>
    <p:sldId id="1208" r:id="rId33"/>
    <p:sldId id="1082" r:id="rId34"/>
    <p:sldId id="1149" r:id="rId35"/>
    <p:sldId id="1115" r:id="rId36"/>
    <p:sldId id="1125" r:id="rId37"/>
    <p:sldId id="1127" r:id="rId38"/>
    <p:sldId id="1129" r:id="rId39"/>
    <p:sldId id="1195" r:id="rId40"/>
    <p:sldId id="1198" r:id="rId41"/>
    <p:sldId id="1201" r:id="rId42"/>
    <p:sldId id="1214" r:id="rId43"/>
    <p:sldId id="1200" r:id="rId44"/>
    <p:sldId id="1202" r:id="rId45"/>
    <p:sldId id="1209" r:id="rId46"/>
    <p:sldId id="1160" r:id="rId47"/>
    <p:sldId id="1161" r:id="rId48"/>
    <p:sldId id="1207" r:id="rId49"/>
    <p:sldId id="1071" r:id="rId50"/>
    <p:sldId id="1156" r:id="rId51"/>
    <p:sldId id="1077" r:id="rId52"/>
    <p:sldId id="1096" r:id="rId53"/>
    <p:sldId id="1170" r:id="rId54"/>
    <p:sldId id="1171" r:id="rId55"/>
    <p:sldId id="1051" r:id="rId56"/>
    <p:sldId id="1052" r:id="rId57"/>
    <p:sldId id="1180" r:id="rId58"/>
    <p:sldId id="1181" r:id="rId59"/>
    <p:sldId id="1184" r:id="rId60"/>
    <p:sldId id="1182" r:id="rId61"/>
    <p:sldId id="1183" r:id="rId62"/>
    <p:sldId id="975" r:id="rId63"/>
    <p:sldId id="1210" r:id="rId64"/>
    <p:sldId id="1196" r:id="rId65"/>
    <p:sldId id="1199" r:id="rId66"/>
    <p:sldId id="1203" r:id="rId67"/>
    <p:sldId id="1206" r:id="rId68"/>
    <p:sldId id="1172" r:id="rId69"/>
  </p:sldIdLst>
  <p:sldSz cx="12192000" cy="6858000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07" userDrawn="1">
          <p15:clr>
            <a:srgbClr val="A4A3A4"/>
          </p15:clr>
        </p15:guide>
        <p15:guide id="2" orient="horz" pos="1306" userDrawn="1">
          <p15:clr>
            <a:srgbClr val="A4A3A4"/>
          </p15:clr>
        </p15:guide>
        <p15:guide id="3" pos="19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Patterson" initials="OP" lastIdx="55" clrIdx="0">
    <p:extLst>
      <p:ext uri="{19B8F6BF-5375-455C-9EA6-DF929625EA0E}">
        <p15:presenceInfo xmlns:p15="http://schemas.microsoft.com/office/powerpoint/2012/main" userId="S-1-5-21-2032444499-3829591831-2101899175-2272" providerId="AD"/>
      </p:ext>
    </p:extLst>
  </p:cmAuthor>
  <p:cmAuthor id="2" name="Tami Buhr" initials="TB" lastIdx="6" clrIdx="1">
    <p:extLst>
      <p:ext uri="{19B8F6BF-5375-455C-9EA6-DF929625EA0E}">
        <p15:presenceInfo xmlns:p15="http://schemas.microsoft.com/office/powerpoint/2012/main" userId="S-1-5-21-2032444499-3829591831-2101899175-2265" providerId="AD"/>
      </p:ext>
    </p:extLst>
  </p:cmAuthor>
  <p:cmAuthor id="3" name="Hannah (Arnold) Howard" initials="H(H" lastIdx="18" clrIdx="2">
    <p:extLst>
      <p:ext uri="{19B8F6BF-5375-455C-9EA6-DF929625EA0E}">
        <p15:presenceInfo xmlns:p15="http://schemas.microsoft.com/office/powerpoint/2012/main" userId="S-1-5-21-2032444499-3829591831-2101899175-2288" providerId="AD"/>
      </p:ext>
    </p:extLst>
  </p:cmAuthor>
  <p:cmAuthor id="4" name="Megan Campbell" initials="MC" lastIdx="13" clrIdx="3">
    <p:extLst>
      <p:ext uri="{19B8F6BF-5375-455C-9EA6-DF929625EA0E}">
        <p15:presenceInfo xmlns:p15="http://schemas.microsoft.com/office/powerpoint/2012/main" userId="S-1-5-21-2032444499-3829591831-2101899175-2270" providerId="AD"/>
      </p:ext>
    </p:extLst>
  </p:cmAuthor>
  <p:cmAuthor id="5" name="Pace Goodman" initials="PG" lastIdx="102" clrIdx="4">
    <p:extLst>
      <p:ext uri="{19B8F6BF-5375-455C-9EA6-DF929625EA0E}">
        <p15:presenceInfo xmlns:p15="http://schemas.microsoft.com/office/powerpoint/2012/main" userId="S-1-5-21-861567501-2052111302-725345543-115632" providerId="AD"/>
      </p:ext>
    </p:extLst>
  </p:cmAuthor>
  <p:cmAuthor id="6" name="Bill Norton" initials="BN" lastIdx="11" clrIdx="5">
    <p:extLst>
      <p:ext uri="{19B8F6BF-5375-455C-9EA6-DF929625EA0E}">
        <p15:presenceInfo xmlns:p15="http://schemas.microsoft.com/office/powerpoint/2012/main" userId="S-1-5-21-2032444499-3829591831-2101899175-2231" providerId="AD"/>
      </p:ext>
    </p:extLst>
  </p:cmAuthor>
  <p:cmAuthor id="7" name="Antje Flanders" initials="AF" lastIdx="71" clrIdx="6">
    <p:extLst>
      <p:ext uri="{19B8F6BF-5375-455C-9EA6-DF929625EA0E}">
        <p15:presenceInfo xmlns:p15="http://schemas.microsoft.com/office/powerpoint/2012/main" userId="S-1-5-21-2032444499-3829591831-2101899175-2262" providerId="AD"/>
      </p:ext>
    </p:extLst>
  </p:cmAuthor>
  <p:cmAuthor id="8" name="Matt Drury" initials="MD" lastIdx="3" clrIdx="7">
    <p:extLst>
      <p:ext uri="{19B8F6BF-5375-455C-9EA6-DF929625EA0E}">
        <p15:presenceInfo xmlns:p15="http://schemas.microsoft.com/office/powerpoint/2012/main" userId="Matt Drury" providerId="None"/>
      </p:ext>
    </p:extLst>
  </p:cmAuthor>
  <p:cmAuthor id="9" name="Jayden Wilson" initials="JW" lastIdx="4" clrIdx="8">
    <p:extLst>
      <p:ext uri="{19B8F6BF-5375-455C-9EA6-DF929625EA0E}">
        <p15:presenceInfo xmlns:p15="http://schemas.microsoft.com/office/powerpoint/2012/main" userId="S-1-5-21-2032444499-3829591831-2101899175-2260" providerId="AD"/>
      </p:ext>
    </p:extLst>
  </p:cmAuthor>
  <p:cmAuthor id="10" name="Keri Bailey" initials="KB" lastIdx="1" clrIdx="9">
    <p:extLst>
      <p:ext uri="{19B8F6BF-5375-455C-9EA6-DF929625EA0E}">
        <p15:presenceInfo xmlns:p15="http://schemas.microsoft.com/office/powerpoint/2012/main" userId="S-1-5-21-2032444499-3829591831-2101899175-6166" providerId="AD"/>
      </p:ext>
    </p:extLst>
  </p:cmAuthor>
  <p:cmAuthor id="11" name="Jake Millette" initials="JM" lastIdx="26" clrIdx="10">
    <p:extLst>
      <p:ext uri="{19B8F6BF-5375-455C-9EA6-DF929625EA0E}">
        <p15:presenceInfo xmlns:p15="http://schemas.microsoft.com/office/powerpoint/2012/main" userId="Jake Millette" providerId="None"/>
      </p:ext>
    </p:extLst>
  </p:cmAuthor>
  <p:cmAuthor id="12" name="Jayden Wilson" initials="JW [2]" lastIdx="7" clrIdx="11">
    <p:extLst>
      <p:ext uri="{19B8F6BF-5375-455C-9EA6-DF929625EA0E}">
        <p15:presenceInfo xmlns:p15="http://schemas.microsoft.com/office/powerpoint/2012/main" userId="S::jwilson@opiniondynamics.com::f0cafe01-0e32-4007-805d-458699de0813" providerId="AD"/>
      </p:ext>
    </p:extLst>
  </p:cmAuthor>
  <p:cmAuthor id="13" name="Antje Flanders" initials="AF [2]" lastIdx="31" clrIdx="12">
    <p:extLst>
      <p:ext uri="{19B8F6BF-5375-455C-9EA6-DF929625EA0E}">
        <p15:presenceInfo xmlns:p15="http://schemas.microsoft.com/office/powerpoint/2012/main" userId="S::aflanders@opiniondynamics.com::8996f228-02cb-4ad1-832f-4909fbba9f49" providerId="AD"/>
      </p:ext>
    </p:extLst>
  </p:cmAuthor>
  <p:cmAuthor id="14" name="Jane Peters" initials="JP" lastIdx="4" clrIdx="13">
    <p:extLst>
      <p:ext uri="{19B8F6BF-5375-455C-9EA6-DF929625EA0E}">
        <p15:presenceInfo xmlns:p15="http://schemas.microsoft.com/office/powerpoint/2012/main" userId="S::jpeters@opiniondynamics.com::0447a581-c4c0-42f0-a177-baea93f2a88e" providerId="AD"/>
      </p:ext>
    </p:extLst>
  </p:cmAuthor>
  <p:cmAuthor id="15" name="Amber Stadler" initials="AS" lastIdx="26" clrIdx="14">
    <p:extLst>
      <p:ext uri="{19B8F6BF-5375-455C-9EA6-DF929625EA0E}">
        <p15:presenceInfo xmlns:p15="http://schemas.microsoft.com/office/powerpoint/2012/main" userId="S::astadler@opiniondynamics.com::7c0bd7af-4ab8-4e66-8d8f-3984c8a1a4e8" providerId="AD"/>
      </p:ext>
    </p:extLst>
  </p:cmAuthor>
  <p:cmAuthor id="16" name="Todd Malinick" initials="TM" lastIdx="2" clrIdx="15">
    <p:extLst>
      <p:ext uri="{19B8F6BF-5375-455C-9EA6-DF929625EA0E}">
        <p15:presenceInfo xmlns:p15="http://schemas.microsoft.com/office/powerpoint/2012/main" userId="S::tmalinick@opiniondynamics.com::bae2051f-78b6-4338-ae62-b9cf6f64c14b" providerId="AD"/>
      </p:ext>
    </p:extLst>
  </p:cmAuthor>
  <p:cmAuthor id="17" name="Jun Suzuki" initials="JS" lastIdx="40" clrIdx="16">
    <p:extLst>
      <p:ext uri="{19B8F6BF-5375-455C-9EA6-DF929625EA0E}">
        <p15:presenceInfo xmlns:p15="http://schemas.microsoft.com/office/powerpoint/2012/main" userId="S::jsuzuki@opiniondynamics.com::66988a69-1af8-404f-a327-66bd6ab0a7fd" providerId="AD"/>
      </p:ext>
    </p:extLst>
  </p:cmAuthor>
  <p:cmAuthor id="18" name="Hilary Polis" initials="HP" lastIdx="55" clrIdx="17">
    <p:extLst>
      <p:ext uri="{19B8F6BF-5375-455C-9EA6-DF929625EA0E}">
        <p15:presenceInfo xmlns:p15="http://schemas.microsoft.com/office/powerpoint/2012/main" userId="S::hpolis@opiniondynamics.com::5b940ec7-5e13-44e9-8b4e-3ddaf12975bc" providerId="AD"/>
      </p:ext>
    </p:extLst>
  </p:cmAuthor>
  <p:cmAuthor id="19" name="Tami Buhr" initials="TB [2]" lastIdx="64" clrIdx="18">
    <p:extLst>
      <p:ext uri="{19B8F6BF-5375-455C-9EA6-DF929625EA0E}">
        <p15:presenceInfo xmlns:p15="http://schemas.microsoft.com/office/powerpoint/2012/main" userId="S::tbuhr@opiniondynamics.com::213311a5-7740-4123-959f-8c5d260f4501" providerId="AD"/>
      </p:ext>
    </p:extLst>
  </p:cmAuthor>
  <p:cmAuthor id="20" name="Elizabeth Focella" initials="EF" lastIdx="83" clrIdx="19">
    <p:extLst>
      <p:ext uri="{19B8F6BF-5375-455C-9EA6-DF929625EA0E}">
        <p15:presenceInfo xmlns:p15="http://schemas.microsoft.com/office/powerpoint/2012/main" userId="S::efocella@opiniondynamics.com::13ab2999-630f-48b3-9e1d-3962546d8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63"/>
    <a:srgbClr val="4D4D4F"/>
    <a:srgbClr val="99999B"/>
    <a:srgbClr val="A7A7AA"/>
    <a:srgbClr val="252B62"/>
    <a:srgbClr val="074A9B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 autoAdjust="0"/>
    <p:restoredTop sz="81635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104" y="38"/>
      </p:cViewPr>
      <p:guideLst>
        <p:guide orient="horz" pos="1307"/>
        <p:guide orient="horz" pos="1306"/>
        <p:guide pos="1963"/>
      </p:guideLst>
    </p:cSldViewPr>
  </p:slideViewPr>
  <p:outlineViewPr>
    <p:cViewPr>
      <p:scale>
        <a:sx n="33" d="100"/>
        <a:sy n="33" d="100"/>
      </p:scale>
      <p:origin x="0" y="-589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756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2016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Trade Gothic"/>
                <a:ea typeface="+mn-ea"/>
                <a:cs typeface="+mn-cs"/>
              </a:defRPr>
            </a:pPr>
            <a:r>
              <a:rPr lang="en-US" sz="1600" dirty="0">
                <a:latin typeface="Franklin Gothic Book"/>
                <a:cs typeface="Franklin Gothic Book"/>
              </a:rPr>
              <a:t>Chart Title, 16pt</a:t>
            </a:r>
          </a:p>
        </c:rich>
      </c:tx>
      <c:layout>
        <c:manualLayout>
          <c:xMode val="edge"/>
          <c:yMode val="edge"/>
          <c:x val="5.0241170583704496E-2"/>
          <c:y val="5.42777722692723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rade Gothic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08509721171033E-2"/>
          <c:y val="0.17635767085958887"/>
          <c:w val="0.59511911504513482"/>
          <c:h val="0.761175237711000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8-4ADE-84B4-AB85768F9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8-4ADE-84B4-AB85768F97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8-4ADE-84B4-AB85768F97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8-4ADE-84B4-AB85768F97AD}"/>
              </c:ext>
            </c:extLst>
          </c:dPt>
          <c:dLbls>
            <c:dLbl>
              <c:idx val="0"/>
              <c:layout>
                <c:manualLayout>
                  <c:x val="-0.13048974763281801"/>
                  <c:y val="-2.8703186455871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8-4ADE-84B4-AB85768F97AD}"/>
                </c:ext>
              </c:extLst>
            </c:dLbl>
            <c:dLbl>
              <c:idx val="1"/>
              <c:layout>
                <c:manualLayout>
                  <c:x val="0.11269340844957514"/>
                  <c:y val="-5.758935745374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8-4ADE-84B4-AB85768F97AD}"/>
                </c:ext>
              </c:extLst>
            </c:dLbl>
            <c:dLbl>
              <c:idx val="2"/>
              <c:layout>
                <c:manualLayout>
                  <c:x val="8.5413147681270493E-2"/>
                  <c:y val="8.1578850644666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8-4ADE-84B4-AB85768F97AD}"/>
                </c:ext>
              </c:extLst>
            </c:dLbl>
            <c:dLbl>
              <c:idx val="3"/>
              <c:layout>
                <c:manualLayout>
                  <c:x val="4.1887496052888912E-2"/>
                  <c:y val="0.116315983820950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8-4ADE-84B4-AB85768F9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/>
                    <a:ea typeface="+mn-ea"/>
                    <a:cs typeface="Franklin Gothic Book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08-4ADE-84B4-AB85768F97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17705446094605"/>
          <c:y val="0.20829629338375322"/>
          <c:w val="0.15696587858101138"/>
          <c:h val="0.29367074163096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Franklin Gothic Book"/>
              <a:ea typeface="+mn-ea"/>
              <a:cs typeface="Franklin Gothic Book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Title, 16pt</a:t>
            </a:r>
          </a:p>
        </c:rich>
      </c:tx>
      <c:layout>
        <c:manualLayout>
          <c:xMode val="edge"/>
          <c:yMode val="edge"/>
          <c:x val="2.2657420435386301E-2"/>
          <c:y val="2.5353275642187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6061780621801"/>
          <c:y val="0.17635767085958887"/>
          <c:w val="0.65889534380896564"/>
          <c:h val="0.761175237711000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D9-4D9C-8B97-A5B2CD57B0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D9-4D9C-8B97-A5B2CD57B0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D9-4D9C-8B97-A5B2CD57B0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D9-4D9C-8B97-A5B2CD57B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D9-4D9C-8B97-A5B2CD57B0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51866896"/>
        <c:axId val="251866512"/>
      </c:barChart>
      <c:valAx>
        <c:axId val="25186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866896"/>
        <c:crosses val="autoZero"/>
        <c:crossBetween val="between"/>
      </c:valAx>
      <c:catAx>
        <c:axId val="2518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6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Title, 16pt</a:t>
            </a:r>
          </a:p>
        </c:rich>
      </c:tx>
      <c:layout>
        <c:manualLayout>
          <c:xMode val="edge"/>
          <c:yMode val="edge"/>
          <c:x val="5.5226347214770211E-2"/>
          <c:y val="5.83317755227928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4864556248042E-2"/>
          <c:y val="0.15924574717722473"/>
          <c:w val="0.87475906970985262"/>
          <c:h val="0.6237740566902200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E-4FF9-852D-F5363776365F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E-4FF9-852D-F5363776365F}"/>
            </c:ext>
          </c:extLst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E-4FF9-852D-F53637763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330552"/>
        <c:axId val="252330936"/>
      </c:lineChart>
      <c:catAx>
        <c:axId val="252330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936"/>
        <c:crosses val="autoZero"/>
        <c:auto val="1"/>
        <c:lblAlgn val="ctr"/>
        <c:lblOffset val="100"/>
        <c:noMultiLvlLbl val="0"/>
      </c:catAx>
      <c:valAx>
        <c:axId val="25233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Axis Title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Trade Gothic"/>
                <a:ea typeface="+mn-ea"/>
                <a:cs typeface="+mn-cs"/>
              </a:defRPr>
            </a:pPr>
            <a:r>
              <a:rPr lang="en-US" sz="1600" dirty="0">
                <a:latin typeface="Franklin Gothic Book"/>
                <a:cs typeface="Franklin Gothic Book"/>
              </a:rPr>
              <a:t>Chart Title, 16pt</a:t>
            </a:r>
          </a:p>
        </c:rich>
      </c:tx>
      <c:layout>
        <c:manualLayout>
          <c:xMode val="edge"/>
          <c:yMode val="edge"/>
          <c:x val="5.0241170583704496E-2"/>
          <c:y val="5.42777722692723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rade Gothic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08509721171033E-2"/>
          <c:y val="0.17635767085958887"/>
          <c:w val="0.59511911504513482"/>
          <c:h val="0.761175237711000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8-4ADE-84B4-AB85768F9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8-4ADE-84B4-AB85768F97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8-4ADE-84B4-AB85768F97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8-4ADE-84B4-AB85768F97AD}"/>
              </c:ext>
            </c:extLst>
          </c:dPt>
          <c:dLbls>
            <c:dLbl>
              <c:idx val="0"/>
              <c:layout>
                <c:manualLayout>
                  <c:x val="-0.13048974763281801"/>
                  <c:y val="-2.8703186455871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8-4ADE-84B4-AB85768F97AD}"/>
                </c:ext>
              </c:extLst>
            </c:dLbl>
            <c:dLbl>
              <c:idx val="1"/>
              <c:layout>
                <c:manualLayout>
                  <c:x val="0.11269340844957514"/>
                  <c:y val="-5.758935745374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8-4ADE-84B4-AB85768F97AD}"/>
                </c:ext>
              </c:extLst>
            </c:dLbl>
            <c:dLbl>
              <c:idx val="2"/>
              <c:layout>
                <c:manualLayout>
                  <c:x val="8.5413147681270493E-2"/>
                  <c:y val="8.1578850644666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8-4ADE-84B4-AB85768F97AD}"/>
                </c:ext>
              </c:extLst>
            </c:dLbl>
            <c:dLbl>
              <c:idx val="3"/>
              <c:layout>
                <c:manualLayout>
                  <c:x val="4.1887496052888912E-2"/>
                  <c:y val="0.116315983820950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8-4ADE-84B4-AB85768F9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/>
                    <a:ea typeface="+mn-ea"/>
                    <a:cs typeface="Franklin Gothic Book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08-4ADE-84B4-AB85768F97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17705446094605"/>
          <c:y val="0.20829629338375322"/>
          <c:w val="0.15696587858101138"/>
          <c:h val="0.29367074163096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Franklin Gothic Book"/>
              <a:ea typeface="+mn-ea"/>
              <a:cs typeface="Franklin Gothic Book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Title, 16pt</a:t>
            </a:r>
          </a:p>
        </c:rich>
      </c:tx>
      <c:layout>
        <c:manualLayout>
          <c:xMode val="edge"/>
          <c:yMode val="edge"/>
          <c:x val="2.2657420435386301E-2"/>
          <c:y val="2.5353275642187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6061780621801"/>
          <c:y val="0.17635767085958887"/>
          <c:w val="0.65889534380896564"/>
          <c:h val="0.761175237711000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D9-4D9C-8B97-A5B2CD57B0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D9-4D9C-8B97-A5B2CD57B0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D9-4D9C-8B97-A5B2CD57B0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D9-4D9C-8B97-A5B2CD57B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D9-4D9C-8B97-A5B2CD57B0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51866896"/>
        <c:axId val="251866512"/>
      </c:barChart>
      <c:valAx>
        <c:axId val="25186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866896"/>
        <c:crosses val="autoZero"/>
        <c:crossBetween val="between"/>
      </c:valAx>
      <c:catAx>
        <c:axId val="2518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6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Title, 16pt</a:t>
            </a:r>
          </a:p>
        </c:rich>
      </c:tx>
      <c:layout>
        <c:manualLayout>
          <c:xMode val="edge"/>
          <c:yMode val="edge"/>
          <c:x val="5.5226347214770211E-2"/>
          <c:y val="5.83317755227928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4864556248042E-2"/>
          <c:y val="0.15924574717722473"/>
          <c:w val="0.87475906970985262"/>
          <c:h val="0.6237740566902200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E-4FF9-852D-F5363776365F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E-4FF9-852D-F5363776365F}"/>
            </c:ext>
          </c:extLst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Office PowerPoint]Sheet1'!$A$2:$A$5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'[Chart in Microsoft Office PowerPoint]Sheet1'!$D$2:$D$5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E-4FF9-852D-F53637763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330552"/>
        <c:axId val="252330936"/>
      </c:lineChart>
      <c:catAx>
        <c:axId val="252330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936"/>
        <c:crosses val="autoZero"/>
        <c:auto val="1"/>
        <c:lblAlgn val="ctr"/>
        <c:lblOffset val="100"/>
        <c:noMultiLvlLbl val="0"/>
      </c:catAx>
      <c:valAx>
        <c:axId val="25233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Axis Title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3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58233"/>
            <a:ext cx="1274762" cy="4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26FA9F6-D5B6-48CE-8690-BE933A1F79E2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34D2F7A3-CB4C-4936-9355-775101B95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113021"/>
            <a:ext cx="5486400" cy="3168201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253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8201"/>
            <a:ext cx="1435100" cy="45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9C5BE451-F5BD-41C0-8DBF-D169EA2CE32F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7ABB0F0-8E75-4597-9CEE-1704EA8E3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0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9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7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2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9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7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74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1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01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9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06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18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89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1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33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1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56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1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14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9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04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9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4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6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2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8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98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39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39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1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15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98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69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1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33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2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32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613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9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67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12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90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9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3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B0F0-8E75-4597-9CEE-1704EA8E33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2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907816A-CCDA-4B85-A9E3-977A6913C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365C6F-4567-4D9A-ACAB-69DD9A2AE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242" y="2429267"/>
            <a:ext cx="10363200" cy="1187172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ctr">
              <a:defRPr sz="3600" b="1" cap="all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EXTERNAL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3787F4-683B-48C4-8284-6DFF60AB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642" y="3750160"/>
            <a:ext cx="8534400" cy="71835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F822C-F519-43D7-9E03-9E89C2466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620" y="6349193"/>
            <a:ext cx="3594100" cy="43436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90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Selection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370DBB-96C9-450B-B13B-032A8809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92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0733" y="1254947"/>
            <a:ext cx="5291667" cy="3133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8B88A3-C2CD-48BB-B754-DEC35D6F2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5"/>
            <a:ext cx="5401733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290733" y="1246189"/>
            <a:ext cx="5291667" cy="31337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Center Graphic to Insert a Photo, or copy and paste one from the Object Gallery Slides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8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hart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0" y="1253824"/>
            <a:ext cx="5401733" cy="4486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4"/>
          <p:cNvSpPr>
            <a:spLocks noGrp="1"/>
          </p:cNvSpPr>
          <p:nvPr>
            <p:ph type="chart" sz="quarter" idx="13" hasCustomPrompt="1"/>
          </p:nvPr>
        </p:nvSpPr>
        <p:spPr>
          <a:xfrm>
            <a:off x="6195485" y="1246188"/>
            <a:ext cx="5386916" cy="4284662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000" baseline="0"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the center chart graphic to insert a chart, or copy and paste one from the Object Gallery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93745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B18-D00F-164F-9CF9-AD3BC90F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56D6AD-DEBC-4E1E-AAD1-A464222C5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for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02567" y="1246188"/>
            <a:ext cx="797983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3602567" y="1246188"/>
            <a:ext cx="797983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Guide for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601880" y="1241792"/>
          <a:ext cx="7980520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for 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834582" y="1159855"/>
          <a:ext cx="7168807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99C7EA-D633-4206-9871-445F94F110A9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1CD3F95-90ED-4450-9655-B6EC5BA500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001D592-A0CC-46A7-BA8F-DA669C1ABE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561463" y="1241792"/>
          <a:ext cx="7753280" cy="435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A20D0-64AE-4C9F-B7EC-7F2DB9156A6A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7DEDCB2-9B6F-4100-89A3-88BADD3F5C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25E8770-82BF-467C-AAC8-35FCF6C820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9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Guide for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044784"/>
              </p:ext>
            </p:extLst>
          </p:nvPr>
        </p:nvGraphicFramePr>
        <p:xfrm>
          <a:off x="3601880" y="1241792"/>
          <a:ext cx="7980520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for 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981684"/>
              </p:ext>
            </p:extLst>
          </p:nvPr>
        </p:nvGraphicFramePr>
        <p:xfrm>
          <a:off x="3834582" y="1159855"/>
          <a:ext cx="7168807" cy="46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99C7EA-D633-4206-9871-445F94F110A9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1CD3F95-90ED-4450-9655-B6EC5BA500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001D592-A0CC-46A7-BA8F-DA669C1ABE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-logomark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61BC7-84CD-4A39-A679-5425B6FDD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943" y="1962498"/>
            <a:ext cx="10363200" cy="970801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="1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1102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9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483069"/>
              </p:ext>
            </p:extLst>
          </p:nvPr>
        </p:nvGraphicFramePr>
        <p:xfrm>
          <a:off x="3561463" y="1241792"/>
          <a:ext cx="7753280" cy="435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527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41792"/>
            <a:ext cx="2651633" cy="265822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78" y="1652370"/>
            <a:ext cx="2570181" cy="1948725"/>
          </a:xfr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A20D0-64AE-4C9F-B7EC-7F2DB9156A6A}"/>
              </a:ext>
            </a:extLst>
          </p:cNvPr>
          <p:cNvCxnSpPr/>
          <p:nvPr userDrawn="1"/>
        </p:nvCxnSpPr>
        <p:spPr>
          <a:xfrm flipV="1">
            <a:off x="10610851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7DEDCB2-9B6F-4100-89A3-88BADD3F5C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25E8770-82BF-467C-AAC8-35FCF6C820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89F6-5842-8F48-BAE7-8DD6C26CD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9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5EEC76A-EBAC-4C79-9B67-327E38306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14"/>
          <p:cNvSpPr txBox="1">
            <a:spLocks/>
          </p:cNvSpPr>
          <p:nvPr userDrawn="1"/>
        </p:nvSpPr>
        <p:spPr>
          <a:xfrm>
            <a:off x="4368800" y="152400"/>
            <a:ext cx="7213600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Title 14"/>
          <p:cNvSpPr txBox="1">
            <a:spLocks/>
          </p:cNvSpPr>
          <p:nvPr userDrawn="1"/>
        </p:nvSpPr>
        <p:spPr>
          <a:xfrm>
            <a:off x="4572000" y="304800"/>
            <a:ext cx="7213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8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3535-B8BA-4B4D-8C48-EB910454763D}"/>
              </a:ext>
            </a:extLst>
          </p:cNvPr>
          <p:cNvSpPr/>
          <p:nvPr userDrawn="1"/>
        </p:nvSpPr>
        <p:spPr>
          <a:xfrm>
            <a:off x="242874" y="6439597"/>
            <a:ext cx="10591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n-lt"/>
              </a:rPr>
              <a:t>©2020 Opinion Dynamics. </a:t>
            </a:r>
            <a:r>
              <a:rPr lang="en-US" sz="12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All Rights Reserved</a:t>
            </a:r>
            <a:r>
              <a:rPr lang="en-US" sz="1200" dirty="0">
                <a:solidFill>
                  <a:schemeClr val="accent5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8FAAA74-5873-4452-A1E5-C9192A53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568" y="1807373"/>
            <a:ext cx="4420140" cy="220690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Contact</a:t>
            </a:r>
          </a:p>
        </p:txBody>
      </p:sp>
    </p:spTree>
    <p:extLst>
      <p:ext uri="{BB962C8B-B14F-4D97-AF65-F5344CB8AC3E}">
        <p14:creationId xmlns:p14="http://schemas.microsoft.com/office/powerpoint/2010/main" val="29040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UC-MEO-1_Single Co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23CD7B-34B8-44A4-8BF8-316FB2091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452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BC2A-530D-AC46-81F0-115791FD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44A34D-0CE3-4BDF-B40F-1F304F29A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UC-MEO-Double Col List,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C9BB95-1AB8-4AC6-8D27-538DB55E7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2508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Two Column Bullet Lists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5D4-F7F0-0842-BCBE-327FF90FC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9600" y="1252531"/>
            <a:ext cx="5364480" cy="449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6215529" y="1252531"/>
            <a:ext cx="5364480" cy="449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2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Lis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452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BC2A-530D-AC46-81F0-115791FD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44A34D-0CE3-4BDF-B40F-1F304F29A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452"/>
            <a:ext cx="10972800" cy="57785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BC2A-530D-AC46-81F0-115791FD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CB93499-029C-4087-B1E5-FD9749E91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688"/>
            <a:ext cx="10972800" cy="583022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46188"/>
            <a:ext cx="536448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6215529" y="1246188"/>
            <a:ext cx="5364480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7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 List, Subtitles,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049338"/>
            <a:ext cx="10972800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3688"/>
            <a:ext cx="10972800" cy="583022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88998" y="6288088"/>
            <a:ext cx="391583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27859" y="6288089"/>
            <a:ext cx="554541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22E-89A1-574C-958F-78B70F6F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49339"/>
            <a:ext cx="5386917" cy="579931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b="0" i="0" baseline="0" dirty="0">
                <a:solidFill>
                  <a:schemeClr val="tx2"/>
                </a:solidFill>
                <a:latin typeface="+mj-lt"/>
                <a:cs typeface="Franklin Gothic medium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49339"/>
            <a:ext cx="5389033" cy="579930"/>
          </a:xfrm>
          <a:noFill/>
          <a:ln>
            <a:noFill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defRPr lang="en-US" b="0" i="0" baseline="0" dirty="0">
                <a:solidFill>
                  <a:schemeClr val="tx2"/>
                </a:solidFill>
                <a:latin typeface="+mj-lt"/>
                <a:cs typeface="Franklin Gothic medium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21553" y="1847312"/>
            <a:ext cx="5364480" cy="389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6215533" y="1847312"/>
            <a:ext cx="5364480" cy="389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EDDD6F-1039-42C1-88E6-8C8AB4A51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7" y="6076265"/>
            <a:ext cx="1760887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Graphic to Insert a Full-page Photo, or copy and paste one from the Object Gallery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52538"/>
            <a:ext cx="10972800" cy="4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Franklin Gothic Book, 28 </a:t>
            </a:r>
            <a:r>
              <a:rPr lang="en-US" dirty="0" err="1"/>
              <a:t>pt</a:t>
            </a:r>
            <a:r>
              <a:rPr lang="en-US" dirty="0"/>
              <a:t>, Dark Gray</a:t>
            </a:r>
          </a:p>
          <a:p>
            <a:pPr lvl="1"/>
            <a:r>
              <a:rPr lang="en-US" dirty="0"/>
              <a:t>Second level Bullet Style: 24pt </a:t>
            </a:r>
          </a:p>
          <a:p>
            <a:pPr lvl="2"/>
            <a:r>
              <a:rPr lang="en-US" dirty="0"/>
              <a:t>Third level Bullet Style: 24pt</a:t>
            </a:r>
          </a:p>
          <a:p>
            <a:pPr lvl="3"/>
            <a:r>
              <a:rPr lang="en-US" dirty="0"/>
              <a:t>Fourth level Bullet Style: 24pt</a:t>
            </a:r>
          </a:p>
          <a:p>
            <a:pPr lvl="4"/>
            <a:r>
              <a:rPr lang="en-US" dirty="0"/>
              <a:t>Fifth level Bullet Style: 24pt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998" y="6288088"/>
            <a:ext cx="3915833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Franklin Gothic Book"/>
              </a:defRPr>
            </a:lvl1pPr>
          </a:lstStyle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7859" y="6288089"/>
            <a:ext cx="554541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B22F7E1B-8261-CF40-A84F-BB5BFF025E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5220"/>
            <a:ext cx="10972800" cy="5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Headline Style: </a:t>
            </a:r>
            <a:br>
              <a:rPr lang="en-US" dirty="0"/>
            </a:br>
            <a:r>
              <a:rPr lang="en-US" dirty="0"/>
              <a:t>Franklin Gothic Book, 32pt, Dark Blue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43" r:id="rId2"/>
    <p:sldLayoutId id="2147484104" r:id="rId3"/>
    <p:sldLayoutId id="2147484046" r:id="rId4"/>
    <p:sldLayoutId id="2147484045" r:id="rId5"/>
    <p:sldLayoutId id="2147484076" r:id="rId6"/>
    <p:sldLayoutId id="2147484065" r:id="rId7"/>
    <p:sldLayoutId id="2147484066" r:id="rId8"/>
    <p:sldLayoutId id="2147484064" r:id="rId9"/>
    <p:sldLayoutId id="2147484050" r:id="rId10"/>
    <p:sldLayoutId id="2147484067" r:id="rId11"/>
    <p:sldLayoutId id="2147484068" r:id="rId12"/>
    <p:sldLayoutId id="2147484071" r:id="rId13"/>
    <p:sldLayoutId id="2147484056" r:id="rId14"/>
    <p:sldLayoutId id="2147484105" r:id="rId15"/>
    <p:sldLayoutId id="2147484106" r:id="rId16"/>
    <p:sldLayoutId id="2147484107" r:id="rId17"/>
    <p:sldLayoutId id="2147484074" r:id="rId18"/>
    <p:sldLayoutId id="2147484057" r:id="rId19"/>
    <p:sldLayoutId id="2147484058" r:id="rId20"/>
    <p:sldLayoutId id="2147484089" r:id="rId21"/>
  </p:sldLayoutIdLst>
  <p:hf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ＭＳ Ｐゴシック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Book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adeGothic" charset="0"/>
          <a:ea typeface="ＭＳ Ｐゴシック" charset="0"/>
        </a:defRPr>
      </a:lvl9pPr>
    </p:titleStyle>
    <p:bodyStyle>
      <a:lvl1pPr marL="2857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2pPr>
      <a:lvl3pPr marL="12001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3pPr>
      <a:lvl4pPr marL="16573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4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4pPr>
      <a:lvl5pPr marL="21145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5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548" userDrawn="1">
          <p15:clr>
            <a:srgbClr val="F26B43"/>
          </p15:clr>
        </p15:guide>
        <p15:guide id="6" orient="horz" pos="785" userDrawn="1">
          <p15:clr>
            <a:srgbClr val="F26B43"/>
          </p15:clr>
        </p15:guide>
        <p15:guide id="7" orient="horz" pos="3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52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5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46.xml"/><Relationship Id="rId5" Type="http://schemas.openxmlformats.org/officeDocument/2006/relationships/slide" Target="slide7.xml"/><Relationship Id="rId10" Type="http://schemas.openxmlformats.org/officeDocument/2006/relationships/slide" Target="slide32.xml"/><Relationship Id="rId4" Type="http://schemas.openxmlformats.org/officeDocument/2006/relationships/slide" Target="slide6.xml"/><Relationship Id="rId9" Type="http://schemas.openxmlformats.org/officeDocument/2006/relationships/slide" Target="slide21.xml"/><Relationship Id="rId14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Hpolis@opiniondynamics.com" TargetMode="External"/><Relationship Id="rId2" Type="http://schemas.openxmlformats.org/officeDocument/2006/relationships/hyperlink" Target="mailto:HHoward@opiniondynamics.com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9E177-7CD5-43A3-A564-80F66F34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6C3FBA-794B-491B-ACDF-5B94CB1FFD7E}"/>
              </a:ext>
            </a:extLst>
          </p:cNvPr>
          <p:cNvSpPr txBox="1">
            <a:spLocks/>
          </p:cNvSpPr>
          <p:nvPr/>
        </p:nvSpPr>
        <p:spPr>
          <a:xfrm>
            <a:off x="353945" y="2193930"/>
            <a:ext cx="4252388" cy="233246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 fontScale="85000" lnSpcReduction="10000"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all" spc="0" baseline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4000" dirty="0"/>
              <a:t>CPUC COVID-19 Customer support ME&amp;O General Population Survey Report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C3C3F2-ACEB-4E12-B33B-A8B07ADB39ED}"/>
              </a:ext>
            </a:extLst>
          </p:cNvPr>
          <p:cNvSpPr txBox="1">
            <a:spLocks/>
          </p:cNvSpPr>
          <p:nvPr/>
        </p:nvSpPr>
        <p:spPr>
          <a:xfrm>
            <a:off x="410108" y="4839062"/>
            <a:ext cx="4252389" cy="115919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3200" kern="1200" baseline="0">
                <a:solidFill>
                  <a:schemeClr val="accent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CALMAC Study </a:t>
            </a:r>
            <a:r>
              <a:rPr lang="en-US" sz="2800" dirty="0"/>
              <a:t>ID: CPU0217.01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C516EB-38BE-4174-950D-29513C8FE9ED}"/>
              </a:ext>
            </a:extLst>
          </p:cNvPr>
          <p:cNvSpPr txBox="1">
            <a:spLocks/>
          </p:cNvSpPr>
          <p:nvPr/>
        </p:nvSpPr>
        <p:spPr bwMode="auto">
          <a:xfrm>
            <a:off x="410108" y="6310931"/>
            <a:ext cx="3594100" cy="4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12001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6573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21145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June 30, 2020</a:t>
            </a:r>
          </a:p>
        </p:txBody>
      </p:sp>
    </p:spTree>
    <p:extLst>
      <p:ext uri="{BB962C8B-B14F-4D97-AF65-F5344CB8AC3E}">
        <p14:creationId xmlns:p14="http://schemas.microsoft.com/office/powerpoint/2010/main" val="216564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4822829" y="3043804"/>
            <a:ext cx="5618335" cy="12559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COVID 19 IMPACTS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4270198" y="2906219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4F382A9-B241-4381-92C9-E618E69A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760" y="3004069"/>
            <a:ext cx="1335389" cy="13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96B3-3065-4A33-AFF2-FC19C9E2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/>
          <a:lstStyle/>
          <a:p>
            <a:r>
              <a:rPr lang="en-US" dirty="0"/>
              <a:t>Respondent characteristics related to COVID-19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30205-7B9F-4A80-8532-2C5B19E6A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3C7D-9662-490E-9A76-7C6073204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4D41856-35A7-459E-85EC-35E58ED105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30% </a:t>
            </a:r>
            <a:r>
              <a:rPr lang="en-US" dirty="0"/>
              <a:t>of respondents are essential workers</a:t>
            </a:r>
          </a:p>
          <a:p>
            <a:r>
              <a:rPr lang="en-US" b="1" dirty="0"/>
              <a:t>40% </a:t>
            </a:r>
            <a:r>
              <a:rPr lang="en-US" dirty="0"/>
              <a:t>have at least one person under the age of 18 in their household</a:t>
            </a:r>
          </a:p>
          <a:p>
            <a:r>
              <a:rPr lang="en-US" b="1" dirty="0"/>
              <a:t>42% </a:t>
            </a:r>
            <a:r>
              <a:rPr lang="en-US" dirty="0"/>
              <a:t>have</a:t>
            </a:r>
            <a:r>
              <a:rPr lang="en-US" b="1" dirty="0"/>
              <a:t> </a:t>
            </a:r>
            <a:r>
              <a:rPr lang="en-US" dirty="0"/>
              <a:t>heard of the California Alternative Rates for Energy (CARE) program</a:t>
            </a:r>
          </a:p>
          <a:p>
            <a:r>
              <a:rPr lang="en-US" b="1" dirty="0"/>
              <a:t>53% </a:t>
            </a:r>
            <a:r>
              <a:rPr lang="en-US" dirty="0"/>
              <a:t>are at higher risk for major health-complications if they were to get COVID-19</a:t>
            </a:r>
          </a:p>
        </p:txBody>
      </p:sp>
    </p:spTree>
    <p:extLst>
      <p:ext uri="{BB962C8B-B14F-4D97-AF65-F5344CB8AC3E}">
        <p14:creationId xmlns:p14="http://schemas.microsoft.com/office/powerpoint/2010/main" val="348156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2CC32-1085-4511-92BD-924BD114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4" y="1130609"/>
            <a:ext cx="10516511" cy="4596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4DEF4-C099-4A37-B11C-C21CC066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02336"/>
            <a:ext cx="10969752" cy="577851"/>
          </a:xfrm>
        </p:spPr>
        <p:txBody>
          <a:bodyPr/>
          <a:lstStyle/>
          <a:p>
            <a:r>
              <a:rPr lang="en-US" dirty="0"/>
              <a:t>Respondents have experienced multiple COVID-19 impacts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A2E91-2316-477C-ACF7-6CE8B184F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12193-23E8-435C-99F9-BC432D276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4" name="Graphic 23" descr="Anger Symbol">
            <a:extLst>
              <a:ext uri="{FF2B5EF4-FFF2-40B4-BE49-F238E27FC236}">
                <a16:creationId xmlns:a16="http://schemas.microsoft.com/office/drawing/2014/main" id="{BC859421-565B-4E9A-B23E-D5AEA556D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3640" y="2062480"/>
            <a:ext cx="289560" cy="289560"/>
          </a:xfrm>
          <a:prstGeom prst="rect">
            <a:avLst/>
          </a:prstGeom>
        </p:spPr>
      </p:pic>
      <p:pic>
        <p:nvPicPr>
          <p:cNvPr id="28" name="Graphic 27" descr="Anger Symbol">
            <a:extLst>
              <a:ext uri="{FF2B5EF4-FFF2-40B4-BE49-F238E27FC236}">
                <a16:creationId xmlns:a16="http://schemas.microsoft.com/office/drawing/2014/main" id="{AF25A6A1-E363-42D9-867B-C669C9D45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9880" y="2296160"/>
            <a:ext cx="289560" cy="289560"/>
          </a:xfrm>
          <a:prstGeom prst="rect">
            <a:avLst/>
          </a:prstGeom>
        </p:spPr>
      </p:pic>
      <p:pic>
        <p:nvPicPr>
          <p:cNvPr id="30" name="Graphic 29" descr="Anger Symbol">
            <a:extLst>
              <a:ext uri="{FF2B5EF4-FFF2-40B4-BE49-F238E27FC236}">
                <a16:creationId xmlns:a16="http://schemas.microsoft.com/office/drawing/2014/main" id="{0BE81315-272F-48D4-AF15-7DA35FC90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764" y="2782215"/>
            <a:ext cx="289560" cy="289560"/>
          </a:xfrm>
          <a:prstGeom prst="rect">
            <a:avLst/>
          </a:prstGeom>
        </p:spPr>
      </p:pic>
      <p:pic>
        <p:nvPicPr>
          <p:cNvPr id="32" name="Graphic 31" descr="Anger Symbol">
            <a:extLst>
              <a:ext uri="{FF2B5EF4-FFF2-40B4-BE49-F238E27FC236}">
                <a16:creationId xmlns:a16="http://schemas.microsoft.com/office/drawing/2014/main" id="{28AEF85D-7A73-4971-B517-77469FFC7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5980" y="2537460"/>
            <a:ext cx="289560" cy="289560"/>
          </a:xfrm>
          <a:prstGeom prst="rect">
            <a:avLst/>
          </a:prstGeom>
        </p:spPr>
      </p:pic>
      <p:pic>
        <p:nvPicPr>
          <p:cNvPr id="34" name="Graphic 33" descr="Anger Symbol">
            <a:extLst>
              <a:ext uri="{FF2B5EF4-FFF2-40B4-BE49-F238E27FC236}">
                <a16:creationId xmlns:a16="http://schemas.microsoft.com/office/drawing/2014/main" id="{8D548BC0-9E58-4F38-97EA-0EE33248B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700" y="3500108"/>
            <a:ext cx="289560" cy="289560"/>
          </a:xfrm>
          <a:prstGeom prst="rect">
            <a:avLst/>
          </a:prstGeom>
        </p:spPr>
      </p:pic>
      <p:pic>
        <p:nvPicPr>
          <p:cNvPr id="36" name="Graphic 35" descr="Anger Symbol">
            <a:extLst>
              <a:ext uri="{FF2B5EF4-FFF2-40B4-BE49-F238E27FC236}">
                <a16:creationId xmlns:a16="http://schemas.microsoft.com/office/drawing/2014/main" id="{B0D7A092-D20D-4DE3-A43C-460F577E1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580" y="3741420"/>
            <a:ext cx="289560" cy="289560"/>
          </a:xfrm>
          <a:prstGeom prst="rect">
            <a:avLst/>
          </a:prstGeom>
        </p:spPr>
      </p:pic>
      <p:pic>
        <p:nvPicPr>
          <p:cNvPr id="38" name="Graphic 37" descr="Anger Symbol">
            <a:extLst>
              <a:ext uri="{FF2B5EF4-FFF2-40B4-BE49-F238E27FC236}">
                <a16:creationId xmlns:a16="http://schemas.microsoft.com/office/drawing/2014/main" id="{72C4B2E8-8B30-476B-86F8-B03C6A63F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700" y="3982720"/>
            <a:ext cx="289560" cy="289560"/>
          </a:xfrm>
          <a:prstGeom prst="rect">
            <a:avLst/>
          </a:prstGeom>
        </p:spPr>
      </p:pic>
      <p:pic>
        <p:nvPicPr>
          <p:cNvPr id="42" name="Graphic 41" descr="Anger Symbol">
            <a:extLst>
              <a:ext uri="{FF2B5EF4-FFF2-40B4-BE49-F238E27FC236}">
                <a16:creationId xmlns:a16="http://schemas.microsoft.com/office/drawing/2014/main" id="{E6E2D813-54F7-4A26-B513-3D2E106BD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6240" y="3268044"/>
            <a:ext cx="289560" cy="2895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1563B84-6F1C-4AD2-BDD1-09B8A9C4968D}"/>
              </a:ext>
            </a:extLst>
          </p:cNvPr>
          <p:cNvSpPr txBox="1"/>
          <p:nvPr/>
        </p:nvSpPr>
        <p:spPr>
          <a:xfrm>
            <a:off x="612648" y="5715000"/>
            <a:ext cx="7213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170875D7-A8EC-4665-A270-F184B33C8C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94050" y="5683799"/>
            <a:ext cx="6413500" cy="560697"/>
          </a:xfr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0" anchor="ctr" anchorCtr="0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Pandemic-affected respondents are defined hereafter as any respondent who selected any of these       marked events that happened or will likely happen soon. 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3574698-FA0A-4183-A755-17D31BA92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732" y="5945306"/>
            <a:ext cx="286537" cy="292633"/>
          </a:xfrm>
          <a:prstGeom prst="rect">
            <a:avLst/>
          </a:prstGeom>
        </p:spPr>
      </p:pic>
      <p:pic>
        <p:nvPicPr>
          <p:cNvPr id="52" name="Graphic 51" descr="Anger Symbol">
            <a:extLst>
              <a:ext uri="{FF2B5EF4-FFF2-40B4-BE49-F238E27FC236}">
                <a16:creationId xmlns:a16="http://schemas.microsoft.com/office/drawing/2014/main" id="{D0869243-B4E9-4BC3-8666-9F147C9B6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160" y="4465320"/>
            <a:ext cx="289560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3748299" y="3167735"/>
            <a:ext cx="7772400" cy="1097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ENERGY UPGRADE CALIFORNIA (EUC) AWARENESS &amp; FAMILIARITY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0395" y="2950831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FDE9BA-BDE3-42B4-9FFB-2687B874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480" y="3032564"/>
            <a:ext cx="1367622" cy="1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5C2D-ACC4-4205-991F-7166F37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/>
          <a:lstStyle/>
          <a:p>
            <a:r>
              <a:rPr lang="en-US" sz="2900" dirty="0"/>
              <a:t>Aided Awareness of </a:t>
            </a:r>
            <a:r>
              <a:rPr lang="en-US" sz="2900" dirty="0" err="1"/>
              <a:t>EUC</a:t>
            </a:r>
            <a:r>
              <a:rPr lang="en-US" sz="2900" dirty="0"/>
              <a:t> and all other brands increased since March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9432F-C5B6-4572-AF9C-2E94C33C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Energy Upgrade California Tracking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0585E-A233-44B9-A272-BFFF5EA24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0AD28A-AA15-4D9D-821F-3AE3B925A8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3474720" cy="4500562"/>
          </a:xfrm>
        </p:spPr>
        <p:txBody>
          <a:bodyPr>
            <a:normAutofit/>
          </a:bodyPr>
          <a:lstStyle/>
          <a:p>
            <a:r>
              <a:rPr lang="en-US" sz="2200" dirty="0"/>
              <a:t>One in three Californians (33%) reported they were aware of EUC when prompted with the brand name</a:t>
            </a:r>
          </a:p>
          <a:p>
            <a:r>
              <a:rPr lang="en-US" sz="2200" dirty="0"/>
              <a:t>Awareness of all brands, especially EUC, increased since the last survey in March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AD558-F141-42BB-9328-5F48535ED672}"/>
              </a:ext>
            </a:extLst>
          </p:cNvPr>
          <p:cNvSpPr txBox="1"/>
          <p:nvPr/>
        </p:nvSpPr>
        <p:spPr>
          <a:xfrm>
            <a:off x="2315496" y="4672262"/>
            <a:ext cx="19211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Methodologies </a:t>
            </a:r>
          </a:p>
          <a:p>
            <a:r>
              <a:rPr lang="en-US" sz="1100" dirty="0">
                <a:latin typeface="+mn-lt"/>
              </a:rPr>
              <a:t>2012 RDD</a:t>
            </a:r>
          </a:p>
          <a:p>
            <a:r>
              <a:rPr lang="en-US" sz="1100" dirty="0">
                <a:latin typeface="+mn-lt"/>
              </a:rPr>
              <a:t>2014 YouGov web panel</a:t>
            </a:r>
          </a:p>
          <a:p>
            <a:r>
              <a:rPr lang="en-US" sz="1100" dirty="0">
                <a:latin typeface="+mn-lt"/>
              </a:rPr>
              <a:t>2015 YouGov web panel</a:t>
            </a:r>
          </a:p>
          <a:p>
            <a:r>
              <a:rPr lang="en-US" sz="1100" dirty="0">
                <a:latin typeface="+mn-lt"/>
              </a:rPr>
              <a:t>Jul 2017 YouGov web panel</a:t>
            </a:r>
          </a:p>
          <a:p>
            <a:r>
              <a:rPr lang="en-US" sz="1100" dirty="0">
                <a:latin typeface="+mn-lt"/>
              </a:rPr>
              <a:t>Oct 2017 ABS web</a:t>
            </a:r>
          </a:p>
          <a:p>
            <a:r>
              <a:rPr lang="en-US" sz="1100" dirty="0">
                <a:latin typeface="+mn-lt"/>
              </a:rPr>
              <a:t>Jun 2019 ABS web</a:t>
            </a:r>
          </a:p>
          <a:p>
            <a:r>
              <a:rPr lang="en-US" sz="1100" dirty="0">
                <a:latin typeface="+mn-lt"/>
              </a:rPr>
              <a:t>Mar 2020 ABS web</a:t>
            </a:r>
          </a:p>
          <a:p>
            <a:r>
              <a:rPr lang="en-US" sz="1100" dirty="0">
                <a:latin typeface="+mn-lt"/>
              </a:rPr>
              <a:t>May 2020 YouGov web panel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42542-4B2C-4BDD-BF9B-74F50E170A4D}"/>
              </a:ext>
            </a:extLst>
          </p:cNvPr>
          <p:cNvSpPr txBox="1"/>
          <p:nvPr/>
        </p:nvSpPr>
        <p:spPr>
          <a:xfrm>
            <a:off x="4206240" y="1246188"/>
            <a:ext cx="4308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+mn-lt"/>
              </a:rPr>
              <a:t>For each one, please tell us if you have heard of it before today.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F2799-741C-467F-BA1D-0E63EDC8F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01" y="1556677"/>
            <a:ext cx="737679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44209E-1E9F-42E6-9096-19C48CEB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00" y="1243584"/>
            <a:ext cx="6230652" cy="468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85F5F-40E6-404C-8A9F-98887EED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1536"/>
            <a:ext cx="10972800" cy="747086"/>
          </a:xfrm>
        </p:spPr>
        <p:txBody>
          <a:bodyPr/>
          <a:lstStyle/>
          <a:p>
            <a:r>
              <a:rPr lang="en-US" sz="2600" dirty="0"/>
              <a:t>Aided recognition of the Keep it Golden slogan increased since March; unaided awareness has stayed about the same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FBE2-556D-4F89-AA54-5CEABF203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Energy Upgrade California Tracking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1BFD6-2F49-4E73-97E3-6AB8FEB49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B501A-6D38-4D7D-8810-E40FF5E01DB1}"/>
              </a:ext>
            </a:extLst>
          </p:cNvPr>
          <p:cNvSpPr txBox="1"/>
          <p:nvPr/>
        </p:nvSpPr>
        <p:spPr>
          <a:xfrm>
            <a:off x="609600" y="2857108"/>
            <a:ext cx="4663440" cy="275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200" dirty="0">
                <a:latin typeface="+mn-lt"/>
              </a:rPr>
              <a:t>‘Keep It Golden’ slogan recognition rate increased to </a:t>
            </a:r>
            <a:r>
              <a:rPr lang="en-US" sz="2200" b="1" dirty="0">
                <a:latin typeface="+mn-lt"/>
              </a:rPr>
              <a:t>20%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b="1" dirty="0">
                <a:latin typeface="+mn-lt"/>
              </a:rPr>
              <a:t>1.1% of all respondents</a:t>
            </a:r>
            <a:r>
              <a:rPr lang="en-US" dirty="0">
                <a:latin typeface="+mn-lt"/>
              </a:rPr>
              <a:t> correctly associated the slogan with EUC unaided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latin typeface="+mn-lt"/>
              </a:rPr>
              <a:t>Compared to March 2020 when </a:t>
            </a:r>
            <a:r>
              <a:rPr lang="en-US" b="1" dirty="0">
                <a:latin typeface="+mn-lt"/>
              </a:rPr>
              <a:t>1.4% of all respondents </a:t>
            </a:r>
            <a:r>
              <a:rPr lang="en-US" dirty="0">
                <a:latin typeface="+mn-lt"/>
              </a:rPr>
              <a:t>correctly associated it with EUC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F85F5F-609A-4EC1-BA17-FAF07662BD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7" y="1243584"/>
            <a:ext cx="2766656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F5A15-64DA-4344-BCA5-B4DDEE1A88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4" y="5336411"/>
            <a:ext cx="531868" cy="52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38E963-FAA7-42A6-B0A8-D764300D05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40" y="5305471"/>
            <a:ext cx="1048979" cy="58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37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635B-99FA-4BFE-87AB-B24ED3D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444968"/>
            <a:ext cx="10948473" cy="577851"/>
          </a:xfrm>
        </p:spPr>
        <p:txBody>
          <a:bodyPr/>
          <a:lstStyle/>
          <a:p>
            <a:r>
              <a:rPr lang="en-US" sz="2600" dirty="0"/>
              <a:t>Most respondents that recognized the slogan associate it with energy-related topics, though some think it represents the state of CA and tourism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CE2BC-31DB-41F7-BC1A-480065CAE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72849-264E-4034-B596-A52C77006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C45D4-F7F0-0842-BCBE-327FF90FC3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1053D5-D2E2-42A6-9CF0-961FD7D7333D}"/>
              </a:ext>
            </a:extLst>
          </p:cNvPr>
          <p:cNvPicPr>
            <a:picLocks noGrp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476912"/>
            <a:ext cx="3394060" cy="190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2381F-4E97-46BE-B274-02733270D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33" y="1243584"/>
            <a:ext cx="7132938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EC1A-D0E6-4DB8-A19C-46D563E6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420"/>
            <a:ext cx="11173428" cy="577851"/>
          </a:xfrm>
        </p:spPr>
        <p:txBody>
          <a:bodyPr/>
          <a:lstStyle/>
          <a:p>
            <a:r>
              <a:rPr lang="en-US" sz="2600" dirty="0"/>
              <a:t>Websites and social media, are the most common channels for hearing about EUC, and both have increased since March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B40E3-1CE3-4749-85FE-6B9539A21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Energy Upgrade California Tracking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74B0B-B53E-4AD1-8916-FD8F51344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3C1F44-6997-41CD-AE95-7607D9FBB9E5}"/>
              </a:ext>
            </a:extLst>
          </p:cNvPr>
          <p:cNvCxnSpPr/>
          <p:nvPr/>
        </p:nvCxnSpPr>
        <p:spPr>
          <a:xfrm flipV="1">
            <a:off x="10878784" y="6270626"/>
            <a:ext cx="0" cy="339725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88EAF6-07AC-4DFA-939E-7723540A3D2E}"/>
              </a:ext>
            </a:extLst>
          </p:cNvPr>
          <p:cNvSpPr txBox="1"/>
          <p:nvPr/>
        </p:nvSpPr>
        <p:spPr>
          <a:xfrm>
            <a:off x="612648" y="5715000"/>
            <a:ext cx="426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A1763-0AF4-4090-8F0E-E5B7C5D12139}"/>
              </a:ext>
            </a:extLst>
          </p:cNvPr>
          <p:cNvSpPr txBox="1"/>
          <p:nvPr/>
        </p:nvSpPr>
        <p:spPr>
          <a:xfrm>
            <a:off x="3470975" y="5904729"/>
            <a:ext cx="8637369" cy="738664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DDB spend for paid search increased by 15% in May, driven primarily by an increase in COVID-related search terms as interest grew around relevant “money saving tips”</a:t>
            </a:r>
          </a:p>
          <a:p>
            <a:r>
              <a:rPr lang="en-US" sz="1400" dirty="0"/>
              <a:t>COVID keywords included: money savings, working from home tips, essentials for working from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1EF34-16F2-436C-B8BE-08B0FAB6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142802"/>
            <a:ext cx="1097375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4822829" y="3043804"/>
            <a:ext cx="5618335" cy="12559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EUC BRAND PERCEPTION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4270198" y="2906219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4F382A9-B241-4381-92C9-E618E69A1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760" y="3004069"/>
            <a:ext cx="1335389" cy="13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89D9-1E60-44B1-A627-8888AC77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289" y="1168435"/>
            <a:ext cx="3670110" cy="3932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677C45-4BBB-4DF8-9F04-57E2F1C59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97" y="1154172"/>
            <a:ext cx="3657917" cy="3932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B40E6-B1BD-493F-B450-4679A7A3A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54172"/>
            <a:ext cx="3840813" cy="3932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0E0B9-709B-471D-867E-360CB9B5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052"/>
            <a:ext cx="10972800" cy="577851"/>
          </a:xfrm>
        </p:spPr>
        <p:txBody>
          <a:bodyPr/>
          <a:lstStyle/>
          <a:p>
            <a:r>
              <a:rPr lang="en-US" sz="2600" dirty="0"/>
              <a:t>Pandemic-affected respondents were more likely to believe EUC is needed and relevant and have higher levels of trust in EUC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E81AA-F047-421B-BB57-F992CF4F5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DD78C-6B2E-47D8-B6BA-F40BE613D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DFF03-0AA6-497F-9183-1703107FA9F1}"/>
              </a:ext>
            </a:extLst>
          </p:cNvPr>
          <p:cNvSpPr txBox="1"/>
          <p:nvPr/>
        </p:nvSpPr>
        <p:spPr>
          <a:xfrm>
            <a:off x="609600" y="5114959"/>
            <a:ext cx="10972799" cy="738664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EUC mission description: Energy Upgrade California is a statewide campaign with a mission to help Californians better manage their energy use by providing tools, knowledge, and inspiration. The campaign is a partnership between the State of California, utilities, regional energy networks, local governments, community choice aggregators, businesses, and non-profits.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D2D4B2-2F5C-4219-A8FC-043B09E4CC4F}"/>
              </a:ext>
            </a:extLst>
          </p:cNvPr>
          <p:cNvCxnSpPr>
            <a:cxnSpLocks/>
          </p:cNvCxnSpPr>
          <p:nvPr/>
        </p:nvCxnSpPr>
        <p:spPr>
          <a:xfrm flipV="1">
            <a:off x="4437380" y="1244600"/>
            <a:ext cx="0" cy="374904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1A8678-EED4-4E88-B9C2-33ADA089B188}"/>
              </a:ext>
            </a:extLst>
          </p:cNvPr>
          <p:cNvCxnSpPr>
            <a:cxnSpLocks/>
          </p:cNvCxnSpPr>
          <p:nvPr/>
        </p:nvCxnSpPr>
        <p:spPr>
          <a:xfrm flipV="1">
            <a:off x="7988298" y="1244600"/>
            <a:ext cx="0" cy="374904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9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A7F-B209-4554-BB5E-6FCD80C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1094A-61F6-41C0-A82E-D91480BF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D625-3D4F-488D-8D6F-222014F9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08CF4E-7D5D-483D-A6EA-470246204C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Executive Summary </a:t>
            </a:r>
            <a:r>
              <a:rPr lang="en-US" dirty="0">
                <a:hlinkClick r:id="rId2" action="ppaction://hlinksldjump"/>
              </a:rPr>
              <a:t>(3)</a:t>
            </a:r>
            <a:endParaRPr lang="en-US" dirty="0"/>
          </a:p>
          <a:p>
            <a:r>
              <a:rPr lang="en-US" dirty="0"/>
              <a:t>Campaign Overview </a:t>
            </a:r>
            <a:r>
              <a:rPr lang="en-US" dirty="0">
                <a:hlinkClick r:id="rId3" action="ppaction://hlinksldjump"/>
              </a:rPr>
              <a:t>(4)</a:t>
            </a:r>
            <a:endParaRPr lang="en-US" dirty="0"/>
          </a:p>
          <a:p>
            <a:r>
              <a:rPr lang="en-US" dirty="0"/>
              <a:t>Survey Methodology </a:t>
            </a:r>
            <a:r>
              <a:rPr lang="en-US" dirty="0">
                <a:hlinkClick r:id="rId4" action="ppaction://hlinksldjump"/>
              </a:rPr>
              <a:t>(5)</a:t>
            </a:r>
            <a:endParaRPr lang="en-US" dirty="0"/>
          </a:p>
          <a:p>
            <a:r>
              <a:rPr lang="en-US" dirty="0"/>
              <a:t>Research Objectives </a:t>
            </a:r>
            <a:r>
              <a:rPr lang="en-US" dirty="0">
                <a:hlinkClick r:id="rId5" action="ppaction://hlinksldjump"/>
              </a:rPr>
              <a:t>(6)</a:t>
            </a:r>
            <a:endParaRPr lang="en-US" dirty="0"/>
          </a:p>
          <a:p>
            <a:r>
              <a:rPr lang="en-US" dirty="0"/>
              <a:t>COVID 19 Impacts </a:t>
            </a:r>
            <a:r>
              <a:rPr lang="en-US" dirty="0">
                <a:hlinkClick r:id="rId6" action="ppaction://hlinksldjump"/>
              </a:rPr>
              <a:t>(10)</a:t>
            </a:r>
            <a:endParaRPr lang="en-US" dirty="0"/>
          </a:p>
          <a:p>
            <a:r>
              <a:rPr lang="en-US" dirty="0"/>
              <a:t>Energy Upgrade California (</a:t>
            </a:r>
            <a:r>
              <a:rPr lang="en-US" dirty="0" err="1"/>
              <a:t>EUC</a:t>
            </a:r>
            <a:r>
              <a:rPr lang="en-US" dirty="0"/>
              <a:t>) Awareness &amp; Familiarity </a:t>
            </a:r>
            <a:r>
              <a:rPr lang="en-US" dirty="0">
                <a:hlinkClick r:id="rId7" action="ppaction://hlinksldjump"/>
              </a:rPr>
              <a:t>(13)</a:t>
            </a:r>
            <a:endParaRPr lang="en-US" dirty="0"/>
          </a:p>
          <a:p>
            <a:r>
              <a:rPr lang="en-US" dirty="0" err="1"/>
              <a:t>EUC</a:t>
            </a:r>
            <a:r>
              <a:rPr lang="en-US" dirty="0"/>
              <a:t> Brand Perception </a:t>
            </a:r>
            <a:r>
              <a:rPr lang="en-US" dirty="0">
                <a:hlinkClick r:id="rId8" action="ppaction://hlinksldjump"/>
              </a:rPr>
              <a:t>(18)</a:t>
            </a:r>
            <a:endParaRPr lang="en-US" dirty="0"/>
          </a:p>
          <a:p>
            <a:r>
              <a:rPr lang="en-US" dirty="0"/>
              <a:t>Assessing Californians’ Reactions to the Covid-19 Customer Support Campaign </a:t>
            </a:r>
            <a:r>
              <a:rPr lang="en-US" dirty="0">
                <a:hlinkClick r:id="rId9" action="ppaction://hlinksldjump"/>
              </a:rPr>
              <a:t>(21)</a:t>
            </a:r>
            <a:endParaRPr lang="en-US" dirty="0"/>
          </a:p>
          <a:p>
            <a:r>
              <a:rPr lang="en-US" dirty="0"/>
              <a:t>Perceptions, Attitudes, and Intentions Regarding Energy Management </a:t>
            </a:r>
            <a:r>
              <a:rPr lang="en-US" dirty="0">
                <a:hlinkClick r:id="rId10" action="ppaction://hlinksldjump"/>
              </a:rPr>
              <a:t>(32)</a:t>
            </a:r>
            <a:endParaRPr lang="en-US" dirty="0"/>
          </a:p>
          <a:p>
            <a:r>
              <a:rPr lang="en-US" dirty="0"/>
              <a:t>Changes In Media Consumption </a:t>
            </a:r>
            <a:r>
              <a:rPr lang="en-US" dirty="0">
                <a:hlinkClick r:id="rId11" action="ppaction://hlinksldjump"/>
              </a:rPr>
              <a:t>(46)</a:t>
            </a:r>
            <a:endParaRPr lang="en-US" dirty="0"/>
          </a:p>
          <a:p>
            <a:r>
              <a:rPr lang="en-US" dirty="0"/>
              <a:t>Californians’ Identity as Californians </a:t>
            </a:r>
            <a:r>
              <a:rPr lang="en-US" dirty="0">
                <a:hlinkClick r:id="rId12" action="ppaction://hlinksldjump"/>
              </a:rPr>
              <a:t>(50)</a:t>
            </a:r>
            <a:endParaRPr lang="en-US" dirty="0"/>
          </a:p>
          <a:p>
            <a:r>
              <a:rPr lang="en-US" dirty="0"/>
              <a:t>Implications of the Research Findings to EUC </a:t>
            </a:r>
            <a:r>
              <a:rPr lang="en-US" dirty="0">
                <a:hlinkClick r:id="rId13" action="ppaction://hlinksldjump"/>
              </a:rPr>
              <a:t>(52)</a:t>
            </a:r>
            <a:endParaRPr lang="en-US" dirty="0"/>
          </a:p>
          <a:p>
            <a:r>
              <a:rPr lang="en-US" dirty="0"/>
              <a:t>Appendix </a:t>
            </a:r>
            <a:r>
              <a:rPr lang="en-US" dirty="0">
                <a:hlinkClick r:id="rId14" action="ppaction://hlinksldjump"/>
              </a:rPr>
              <a:t>(60)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E850-3760-4AB9-8A1F-39509AA2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/>
          <a:lstStyle/>
          <a:p>
            <a:r>
              <a:rPr lang="en-US" sz="3000" dirty="0"/>
              <a:t>Respondents’ belief in the need for and relevance of EUC has declined since March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9F6BA-DAB9-4BE1-B969-61A1ED74B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Customer Support survey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9E0A7-85C5-40D9-8252-FFCF1487F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D1DE8-8915-4030-9237-4DA889E5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1261592"/>
            <a:ext cx="5486876" cy="4298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2065CB-977F-46DB-ADF2-FF306088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94" y="1261591"/>
            <a:ext cx="5608806" cy="4298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9A2FA-D78E-47F5-BB5A-A4EA7FC51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50"/>
          <a:stretch/>
        </p:blipFill>
        <p:spPr>
          <a:xfrm>
            <a:off x="1054101" y="5216996"/>
            <a:ext cx="10973751" cy="3159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78A08-18A0-4776-A38E-C3A3F94C641B}"/>
              </a:ext>
            </a:extLst>
          </p:cNvPr>
          <p:cNvCxnSpPr>
            <a:cxnSpLocks/>
          </p:cNvCxnSpPr>
          <p:nvPr/>
        </p:nvCxnSpPr>
        <p:spPr>
          <a:xfrm flipV="1">
            <a:off x="6278880" y="1371600"/>
            <a:ext cx="0" cy="374904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8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3745447" y="3032563"/>
            <a:ext cx="7269556" cy="18489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ASSESSING CALIFORNIANS’ REACTIONS TO THE COVID-19 CUSTOMER SUPPORT CAMPAIGN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0395" y="2950831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FDE9BA-BDE3-42B4-9FFB-2687B874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480" y="3032564"/>
            <a:ext cx="1367622" cy="1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A7F-B209-4554-BB5E-6FCD80C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385"/>
            <a:ext cx="10972800" cy="577851"/>
          </a:xfrm>
        </p:spPr>
        <p:txBody>
          <a:bodyPr/>
          <a:lstStyle/>
          <a:p>
            <a:r>
              <a:rPr lang="en-US" sz="2600" dirty="0"/>
              <a:t>Both the YouTube/TV video and the social media post showed strong levels of aided awareness after less than two months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1094A-61F6-41C0-A82E-D91480BF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D625-3D4F-488D-8D6F-222014F9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8C571A-1B10-4D7D-A4D1-3175C436AC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3584"/>
            <a:ext cx="2994519" cy="4449337"/>
          </a:xfrm>
        </p:spPr>
        <p:txBody>
          <a:bodyPr>
            <a:noAutofit/>
          </a:bodyPr>
          <a:lstStyle/>
          <a:p>
            <a:r>
              <a:rPr lang="en-US" sz="2200" b="1" dirty="0"/>
              <a:t>24% </a:t>
            </a:r>
            <a:r>
              <a:rPr lang="en-US" sz="2200" dirty="0"/>
              <a:t>of respondents said that they had previously seen the campaign video on TV or the internet (aided)</a:t>
            </a:r>
          </a:p>
          <a:p>
            <a:r>
              <a:rPr lang="en-US" sz="2200" b="1" dirty="0"/>
              <a:t>14% </a:t>
            </a:r>
            <a:r>
              <a:rPr lang="en-US" sz="2200" dirty="0"/>
              <a:t>of respondents said that they had previously seen the campaign content post on Instagram or Facebook (aided)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2211C-4CE1-4A77-84EB-A33AA4E1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122" y="3930536"/>
            <a:ext cx="8181278" cy="1976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DE62A-B720-4086-B534-D3EB5083C2DE}"/>
              </a:ext>
            </a:extLst>
          </p:cNvPr>
          <p:cNvSpPr txBox="1"/>
          <p:nvPr/>
        </p:nvSpPr>
        <p:spPr>
          <a:xfrm>
            <a:off x="5797309" y="3742803"/>
            <a:ext cx="33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Facebook and Instagram post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3D489-F1D8-4CEC-9388-3B2DEC6448DF}"/>
              </a:ext>
            </a:extLst>
          </p:cNvPr>
          <p:cNvSpPr txBox="1"/>
          <p:nvPr/>
        </p:nvSpPr>
        <p:spPr>
          <a:xfrm>
            <a:off x="5661637" y="1243584"/>
            <a:ext cx="366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TV or internet video (snapshots)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914CBF-899F-4B75-9099-41EA71FFBEB5}"/>
              </a:ext>
            </a:extLst>
          </p:cNvPr>
          <p:cNvGrpSpPr/>
          <p:nvPr/>
        </p:nvGrpSpPr>
        <p:grpSpPr>
          <a:xfrm>
            <a:off x="4519844" y="1609116"/>
            <a:ext cx="5943834" cy="1959687"/>
            <a:chOff x="4960010" y="1598474"/>
            <a:chExt cx="5943834" cy="19596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6DCCF-5134-4DA3-96E0-37D89B35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7527" y="1598474"/>
              <a:ext cx="1828800" cy="908697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E878D09-AF9D-4788-9C2C-633D3BC2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0010" y="1603778"/>
              <a:ext cx="1828800" cy="914400"/>
            </a:xfrm>
            <a:prstGeom prst="rect">
              <a:avLst/>
            </a:prstGeom>
          </p:spPr>
        </p:pic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5A9DB6C-1DAF-473A-83B7-A69172B7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5044" y="1616161"/>
              <a:ext cx="1813334" cy="900049"/>
            </a:xfrm>
            <a:prstGeom prst="rect">
              <a:avLst/>
            </a:prstGeom>
          </p:spPr>
        </p:pic>
        <p:pic>
          <p:nvPicPr>
            <p:cNvPr id="19" name="Picture 18" descr="A sunset in the background&#10;&#10;Description automatically generated">
              <a:extLst>
                <a:ext uri="{FF2B5EF4-FFF2-40B4-BE49-F238E27FC236}">
                  <a16:creationId xmlns:a16="http://schemas.microsoft.com/office/drawing/2014/main" id="{F58C3C34-5296-4696-BCA8-F8049B29A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7527" y="2619396"/>
              <a:ext cx="1828800" cy="938765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031ADD8E-4B20-4348-BAF0-F73B579D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75044" y="2615720"/>
              <a:ext cx="1828800" cy="937368"/>
            </a:xfrm>
            <a:prstGeom prst="rect">
              <a:avLst/>
            </a:prstGeom>
          </p:spPr>
        </p:pic>
        <p:pic>
          <p:nvPicPr>
            <p:cNvPr id="23" name="Picture 2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45FE0ED-B459-4F4C-A443-1158CC76D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0010" y="2638688"/>
              <a:ext cx="1828800" cy="9144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9968D2-E9A8-49DB-A997-9EFEE96C70AE}"/>
              </a:ext>
            </a:extLst>
          </p:cNvPr>
          <p:cNvSpPr txBox="1"/>
          <p:nvPr/>
        </p:nvSpPr>
        <p:spPr>
          <a:xfrm>
            <a:off x="3274575" y="5444099"/>
            <a:ext cx="8824660" cy="738664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Note: Opinion Dynamics fielded a survey to measure the effectiveness of the Conserve Energy SoCal campaign designed to promote conservation after the Aliso Canyon gas leak. After the campaign ran for 6 months, the highest level of recall among all videos measured was 24% and the highest recall for any social media post was 17%.</a:t>
            </a:r>
          </a:p>
        </p:txBody>
      </p:sp>
    </p:spTree>
    <p:extLst>
      <p:ext uri="{BB962C8B-B14F-4D97-AF65-F5344CB8AC3E}">
        <p14:creationId xmlns:p14="http://schemas.microsoft.com/office/powerpoint/2010/main" val="122061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A7F-B209-4554-BB5E-6FCD80C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1904"/>
            <a:ext cx="10972800" cy="577851"/>
          </a:xfrm>
        </p:spPr>
        <p:txBody>
          <a:bodyPr/>
          <a:lstStyle/>
          <a:p>
            <a:r>
              <a:rPr lang="en-US" sz="2600" dirty="0"/>
              <a:t>Most respondents had positive emotional reactions to campaign content; a smaller proportion indicated having some negative feelings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1094A-61F6-41C0-A82E-D91480BF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D625-3D4F-488D-8D6F-222014F9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1D42B56-F9AC-4974-917C-2CFCD9653E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83002" y="5372821"/>
            <a:ext cx="8711377" cy="581930"/>
          </a:xfr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Respondents who had previously seen the video/post had significantly stronger emotional reactions to the content (both positive and negative) compared to those who had not previously seen the video/post.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A42E2-9EEB-4B5B-9C53-48FDFEFB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243584"/>
            <a:ext cx="10973751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8828-DEF1-4B82-A2D1-91C0C63E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overall had positive attitudes toward the tips provided in the video/post and there are opportunities to make the assets more interesting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6867F-97D0-49A5-BDFA-B5729A754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F9B7-2EF9-47AD-BDF7-7274FE2D3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F6E31-CE03-497B-8405-FCE36760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243584"/>
            <a:ext cx="1097375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14AC-0537-4F52-8A33-27BDE43D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who saw campaign assets were more likely to recall seeing or hearing something about how to save energy during the SIP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C8107-0A07-4E98-9A46-10EF68785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0DF75-A6ED-41F6-B610-B7502A685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FDC4EB8-0694-418D-A203-A4F19F29E06C}"/>
              </a:ext>
            </a:extLst>
          </p:cNvPr>
          <p:cNvSpPr/>
          <p:nvPr/>
        </p:nvSpPr>
        <p:spPr>
          <a:xfrm>
            <a:off x="3745605" y="1305935"/>
            <a:ext cx="4700789" cy="104122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19% (n=369) </a:t>
            </a:r>
            <a:r>
              <a:rPr lang="en-US" sz="2000" dirty="0">
                <a:solidFill>
                  <a:schemeClr val="bg1"/>
                </a:solidFill>
              </a:rPr>
              <a:t>of respondents were aware of the video or social media post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8B0B9B1-66E8-4112-A8FC-16CC29DC0DED}"/>
              </a:ext>
            </a:extLst>
          </p:cNvPr>
          <p:cNvSpPr/>
          <p:nvPr/>
        </p:nvSpPr>
        <p:spPr>
          <a:xfrm rot="1662691">
            <a:off x="4820323" y="2406459"/>
            <a:ext cx="332555" cy="89068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19956C4E-C89D-4D3A-8F59-E8D1A5F9B036}"/>
              </a:ext>
            </a:extLst>
          </p:cNvPr>
          <p:cNvSpPr/>
          <p:nvPr/>
        </p:nvSpPr>
        <p:spPr>
          <a:xfrm>
            <a:off x="902214" y="3381594"/>
            <a:ext cx="4700789" cy="277058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Of those who were aware of the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video or social media post: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73% (n=268) </a:t>
            </a:r>
            <a:r>
              <a:rPr lang="en-US" sz="2000" dirty="0">
                <a:solidFill>
                  <a:schemeClr val="bg1"/>
                </a:solidFill>
              </a:rPr>
              <a:t>recalled hearing something about </a:t>
            </a:r>
            <a:r>
              <a:rPr lang="en-US" sz="2000" u="sng" dirty="0">
                <a:solidFill>
                  <a:schemeClr val="bg1"/>
                </a:solidFill>
              </a:rPr>
              <a:t>how to save energy while sheltering in place </a:t>
            </a:r>
            <a:r>
              <a:rPr lang="en-US" sz="2000" b="1" dirty="0">
                <a:solidFill>
                  <a:schemeClr val="bg1"/>
                </a:solidFill>
              </a:rPr>
              <a:t>vs. 30% (n=492) of </a:t>
            </a:r>
            <a:r>
              <a:rPr lang="en-US" sz="2000" dirty="0">
                <a:solidFill>
                  <a:schemeClr val="bg1"/>
                </a:solidFill>
              </a:rPr>
              <a:t>respondents who did not see the assets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651E14B2-484A-45CA-A2A6-BC426BB95B4E}"/>
              </a:ext>
            </a:extLst>
          </p:cNvPr>
          <p:cNvSpPr/>
          <p:nvPr/>
        </p:nvSpPr>
        <p:spPr>
          <a:xfrm>
            <a:off x="6588998" y="3397470"/>
            <a:ext cx="4700789" cy="275470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Of those who were aware of the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video or social media post: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71% (n=260) </a:t>
            </a:r>
            <a:r>
              <a:rPr lang="en-US" sz="2000" dirty="0">
                <a:solidFill>
                  <a:schemeClr val="bg1"/>
                </a:solidFill>
              </a:rPr>
              <a:t>recalled hearing something about </a:t>
            </a:r>
            <a:r>
              <a:rPr lang="en-US" sz="2000" u="sng" dirty="0">
                <a:solidFill>
                  <a:schemeClr val="bg1"/>
                </a:solidFill>
              </a:rPr>
              <a:t>one or more of the campaign-promoted energy saving tips </a:t>
            </a:r>
            <a:r>
              <a:rPr lang="en-US" sz="2000" dirty="0">
                <a:solidFill>
                  <a:schemeClr val="bg1"/>
                </a:solidFill>
              </a:rPr>
              <a:t>during shelter in place</a:t>
            </a:r>
            <a:r>
              <a:rPr lang="en-US" sz="2000" b="1" dirty="0">
                <a:solidFill>
                  <a:schemeClr val="bg1"/>
                </a:solidFill>
              </a:rPr>
              <a:t> vs. 27% (n=438) </a:t>
            </a:r>
            <a:r>
              <a:rPr lang="en-US" sz="2000" dirty="0">
                <a:solidFill>
                  <a:schemeClr val="bg1"/>
                </a:solidFill>
              </a:rPr>
              <a:t>who did not see the assets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3650422-1433-4EC7-A21F-8E39808B860E}"/>
              </a:ext>
            </a:extLst>
          </p:cNvPr>
          <p:cNvSpPr/>
          <p:nvPr/>
        </p:nvSpPr>
        <p:spPr>
          <a:xfrm rot="19874416">
            <a:off x="7044862" y="2405285"/>
            <a:ext cx="332555" cy="89068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D748DF-7FB0-49B0-ACF3-4A0A310E3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76" y="1243584"/>
            <a:ext cx="8693649" cy="466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DD06D-85B7-4AEA-91F7-4B850A81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who had seen or heard about energy saving tips during SIP were frequently aware of campaign-promoted actions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047DC-C262-40EF-A715-837D556313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B01B1-A000-4870-83B3-B83CF9345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37F19-1404-40E0-BB2D-5A532B28156A}"/>
              </a:ext>
            </a:extLst>
          </p:cNvPr>
          <p:cNvSpPr txBox="1"/>
          <p:nvPr/>
        </p:nvSpPr>
        <p:spPr>
          <a:xfrm>
            <a:off x="5491092" y="5945205"/>
            <a:ext cx="374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= </a:t>
            </a:r>
            <a:r>
              <a:rPr lang="en-US" sz="1600" dirty="0">
                <a:latin typeface="+mn-lt"/>
              </a:rPr>
              <a:t>Campaign-targeted actions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C1390C-72C3-4A62-BC88-01D57D74F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7528" y="1951161"/>
            <a:ext cx="365760" cy="3657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92C91C-CACC-4DE2-927D-F205902A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6739" y="2356722"/>
            <a:ext cx="365760" cy="3657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2E576A2-ECDC-4D8E-8381-47E22A657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4285" y="2755773"/>
            <a:ext cx="365760" cy="3657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39B33BE-3203-44D5-8E3F-3D56A381A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6997" y="3150776"/>
            <a:ext cx="365760" cy="3657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9AB3B39-B3F0-40A1-AA19-028082FF5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2889" y="4340461"/>
            <a:ext cx="365760" cy="3657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D864C23-079A-4A9A-8CDF-EB85A453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5022" y="589447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E67C8-9166-477B-80E1-2385F9BB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4" y="1243584"/>
            <a:ext cx="10614056" cy="4932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160C5A-9FB9-4BC2-9E94-AE444AAD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400"/>
            <a:ext cx="11687033" cy="689534"/>
          </a:xfrm>
        </p:spPr>
        <p:txBody>
          <a:bodyPr/>
          <a:lstStyle/>
          <a:p>
            <a:r>
              <a:rPr lang="en-US" sz="2600" dirty="0"/>
              <a:t>Respondents most frequently reported learning about energy saving tips during SIP through campaign channels that had the greatest reach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82F27-E6FE-4D30-A0E5-2948DF1B5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D33F-80D2-49EE-AEB4-D72C5303C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AF81D-E2D7-4FAC-A46E-77840D92EA3A}"/>
              </a:ext>
            </a:extLst>
          </p:cNvPr>
          <p:cNvSpPr txBox="1"/>
          <p:nvPr/>
        </p:nvSpPr>
        <p:spPr>
          <a:xfrm>
            <a:off x="9679259" y="4599954"/>
            <a:ext cx="218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= Channel used by the COVID-19 Customer Support Campaign 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4B0B2E3-5D3F-48BD-A23B-E1F17A7519FE}"/>
              </a:ext>
            </a:extLst>
          </p:cNvPr>
          <p:cNvSpPr/>
          <p:nvPr/>
        </p:nvSpPr>
        <p:spPr>
          <a:xfrm>
            <a:off x="3388256" y="2019165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7E69A893-7E53-407D-B1A3-A9BA03850CB3}"/>
              </a:ext>
            </a:extLst>
          </p:cNvPr>
          <p:cNvSpPr/>
          <p:nvPr/>
        </p:nvSpPr>
        <p:spPr>
          <a:xfrm>
            <a:off x="3727318" y="2349286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2D34EB-8916-416A-A71D-BB3BC4C4B472}"/>
              </a:ext>
            </a:extLst>
          </p:cNvPr>
          <p:cNvSpPr/>
          <p:nvPr/>
        </p:nvSpPr>
        <p:spPr>
          <a:xfrm>
            <a:off x="4142822" y="2720085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78A988BE-1417-4857-9ADB-EC1768FE714C}"/>
              </a:ext>
            </a:extLst>
          </p:cNvPr>
          <p:cNvSpPr/>
          <p:nvPr/>
        </p:nvSpPr>
        <p:spPr>
          <a:xfrm>
            <a:off x="1573051" y="3789716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9DD37BD-ECA8-417D-A354-B7197E3C1886}"/>
              </a:ext>
            </a:extLst>
          </p:cNvPr>
          <p:cNvSpPr/>
          <p:nvPr/>
        </p:nvSpPr>
        <p:spPr>
          <a:xfrm>
            <a:off x="3848667" y="4092763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F035265-C02C-4A1E-99B1-013CB2CE146A}"/>
              </a:ext>
            </a:extLst>
          </p:cNvPr>
          <p:cNvSpPr/>
          <p:nvPr/>
        </p:nvSpPr>
        <p:spPr>
          <a:xfrm>
            <a:off x="792472" y="4450943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6714EB4-241F-4061-89D0-307899517395}"/>
              </a:ext>
            </a:extLst>
          </p:cNvPr>
          <p:cNvSpPr/>
          <p:nvPr/>
        </p:nvSpPr>
        <p:spPr>
          <a:xfrm>
            <a:off x="9502985" y="4705518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E9D39-840B-4AB9-9553-10A9EE98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45" y="1163574"/>
            <a:ext cx="9114310" cy="407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4FC79-B562-4FB9-B2AB-11B24450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1582400" cy="577851"/>
          </a:xfrm>
        </p:spPr>
        <p:txBody>
          <a:bodyPr/>
          <a:lstStyle/>
          <a:p>
            <a:r>
              <a:rPr lang="en-US" sz="2600" dirty="0"/>
              <a:t>A modest percentage of respondents made energy-saving behavior changes during the SIP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E71C8-21DE-4B9D-AB06-3835B00CA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A830-148F-47B3-8C29-973DE569D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6F24DB-FF10-402B-8714-950894D077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5235458"/>
            <a:ext cx="10972800" cy="768096"/>
          </a:xfr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>
            <a:noAutofit/>
          </a:bodyPr>
          <a:lstStyle/>
          <a:p>
            <a:pPr>
              <a:buClr>
                <a:schemeClr val="bg1"/>
              </a:buClr>
            </a:pPr>
            <a:r>
              <a:rPr lang="en-US" sz="1400" dirty="0"/>
              <a:t>The three behaviors respondents engaged in most frequently are campaign-promoted actions and  unplugging power cords or devices was prominently featured in 2019 EUC campaign assets.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Respondents affected by the pandemic were significantly more likely to change their behavior by setting their heat to 68 degrees or lower.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E5FB5-0591-4C65-A53B-5E4B22D7FE37}"/>
              </a:ext>
            </a:extLst>
          </p:cNvPr>
          <p:cNvSpPr txBox="1"/>
          <p:nvPr/>
        </p:nvSpPr>
        <p:spPr>
          <a:xfrm>
            <a:off x="1674602" y="4857759"/>
            <a:ext cx="374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= Campaign-targeted actions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55D42D-427D-4578-B172-CA7A9D751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852" y="4859098"/>
            <a:ext cx="274320" cy="27432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E146C3A-D72E-41EE-AFAA-6EBEB7B6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5767" y="1592080"/>
            <a:ext cx="274320" cy="27432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2498F0A-309F-4BA3-BC69-B794CB99B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125" y="1874020"/>
            <a:ext cx="274320" cy="27432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30D5C81-BF28-4A82-8B0B-D6E49B07C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7285" y="2143669"/>
            <a:ext cx="274320" cy="27432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134C86E-56AC-4044-AE04-72DE270E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9533" y="3207811"/>
            <a:ext cx="274320" cy="27432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12C6740-6026-4376-BA19-D05BBD72D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6848" y="3754729"/>
            <a:ext cx="274320" cy="27432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088DA5C-8A1D-45EF-BEB3-EB8B38336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0432" y="2669183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5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C35B-F93C-4085-A063-92BC7DAE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93192"/>
            <a:ext cx="10972800" cy="577851"/>
          </a:xfrm>
        </p:spPr>
        <p:txBody>
          <a:bodyPr/>
          <a:lstStyle/>
          <a:p>
            <a:br>
              <a:rPr lang="en-US" dirty="0"/>
            </a:br>
            <a:r>
              <a:rPr lang="en-US" sz="2600" dirty="0"/>
              <a:t>Respondents who were aware of the campaign assets or featured tips changed their behavior more frequently during the SIP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77D49-B60B-45BB-A656-9B12543E2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7534B-6546-40F8-9901-73DE3D371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202E6-BA57-4F80-977C-2D39BF41E54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200" b="1" dirty="0"/>
              <a:t>Aware respondents did not show greater behavior change than unaware respondents in:</a:t>
            </a:r>
          </a:p>
          <a:p>
            <a:pPr lvl="1"/>
            <a:r>
              <a:rPr lang="en-US" sz="1900" dirty="0"/>
              <a:t>Turning off lights and opening blinds</a:t>
            </a:r>
          </a:p>
          <a:p>
            <a:pPr lvl="1"/>
            <a:r>
              <a:rPr lang="en-US" sz="1900" dirty="0"/>
              <a:t>Washing full loads of laundry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899432-4B09-4342-9B71-531A9364D4E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Respondents aware of the social media post, video or campaign-promoted tips showed greater behavior change than unaware respondents in:</a:t>
            </a:r>
          </a:p>
          <a:p>
            <a:pPr lvl="1"/>
            <a:r>
              <a:rPr lang="en-US" dirty="0"/>
              <a:t>Unplugging power cords</a:t>
            </a:r>
          </a:p>
          <a:p>
            <a:pPr lvl="1"/>
            <a:r>
              <a:rPr lang="en-US" dirty="0"/>
              <a:t>Using an advanced power strip</a:t>
            </a:r>
          </a:p>
          <a:p>
            <a:pPr lvl="1"/>
            <a:r>
              <a:rPr lang="en-US" dirty="0"/>
              <a:t>Running the dishwasher only when full</a:t>
            </a:r>
          </a:p>
          <a:p>
            <a:pPr lvl="1"/>
            <a:r>
              <a:rPr lang="en-US" dirty="0"/>
              <a:t>Setting electronic devises to eco-friendly modes</a:t>
            </a:r>
          </a:p>
          <a:p>
            <a:pPr lvl="1"/>
            <a:r>
              <a:rPr lang="en-US" dirty="0"/>
              <a:t>Putting their computer in sleep mode</a:t>
            </a:r>
          </a:p>
          <a:p>
            <a:pPr lvl="1"/>
            <a:r>
              <a:rPr lang="en-US" dirty="0"/>
              <a:t>Turning down brightness of screens</a:t>
            </a:r>
          </a:p>
          <a:p>
            <a:pPr lvl="1"/>
            <a:r>
              <a:rPr lang="en-US" dirty="0"/>
              <a:t>Keeping the oven door closed</a:t>
            </a:r>
          </a:p>
          <a:p>
            <a:pPr lvl="1"/>
            <a:r>
              <a:rPr lang="en-US" dirty="0"/>
              <a:t>Using a cooking pan that matches the size of the cooktop</a:t>
            </a:r>
          </a:p>
        </p:txBody>
      </p:sp>
    </p:spTree>
    <p:extLst>
      <p:ext uri="{BB962C8B-B14F-4D97-AF65-F5344CB8AC3E}">
        <p14:creationId xmlns:p14="http://schemas.microsoft.com/office/powerpoint/2010/main" val="256981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A7F-B209-4554-BB5E-6FCD80C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1094A-61F6-41C0-A82E-D91480BF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D625-3D4F-488D-8D6F-222014F9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08CF4E-7D5D-483D-A6EA-470246204C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Californians responded positively to the COVID-19 Customer Support Campaign </a:t>
            </a:r>
          </a:p>
          <a:p>
            <a:r>
              <a:rPr lang="en-US" dirty="0"/>
              <a:t>A modest percentage of Californians are taking the recommended energy-saving tips</a:t>
            </a:r>
          </a:p>
          <a:p>
            <a:r>
              <a:rPr lang="en-US" dirty="0"/>
              <a:t>Californians are facing new energy conservation barriers during the pandemic, which have disproportionate impacts across customer groups </a:t>
            </a:r>
          </a:p>
          <a:p>
            <a:r>
              <a:rPr lang="en-US" dirty="0"/>
              <a:t>There are opportunities for improvement in COVID-19 Customer Support Campaign messaging and outreach strategies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5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AA6A-8745-46C6-9765-5610BFCE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Most respondents were aware their energy bills would increase, even if they had not heard about the impact of shelter in place on Californians’ utility bills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0581A-94BA-42B3-A05F-A2B4EA23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074B-C596-4DCD-B625-0C1351740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A5714-6F0C-4B6D-9EC2-E248EAE5C12C}"/>
              </a:ext>
            </a:extLst>
          </p:cNvPr>
          <p:cNvSpPr txBox="1"/>
          <p:nvPr/>
        </p:nvSpPr>
        <p:spPr>
          <a:xfrm>
            <a:off x="38535" y="4123345"/>
            <a:ext cx="3589751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latin typeface="+mn-lt"/>
              </a:rPr>
              <a:t>Of </a:t>
            </a:r>
            <a:r>
              <a:rPr lang="en-US" b="1" dirty="0">
                <a:latin typeface="+mn-lt"/>
              </a:rPr>
              <a:t>those that had heard something about the impact of the SIP</a:t>
            </a:r>
            <a:r>
              <a:rPr lang="en-US" dirty="0">
                <a:latin typeface="+mn-lt"/>
              </a:rPr>
              <a:t>, most (</a:t>
            </a:r>
            <a:r>
              <a:rPr lang="en-US" b="1" dirty="0">
                <a:latin typeface="+mn-lt"/>
              </a:rPr>
              <a:t>62%</a:t>
            </a:r>
            <a:r>
              <a:rPr lang="en-US" dirty="0">
                <a:latin typeface="+mn-lt"/>
              </a:rPr>
              <a:t>) indicated they had heard CAs’ energy bills would increase (n=496)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0FDCBF-EDD9-4D64-9009-3439CA0D6A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1858" y="1358311"/>
            <a:ext cx="2764970" cy="2194750"/>
          </a:xfrm>
        </p:spPr>
        <p:txBody>
          <a:bodyPr>
            <a:normAutofit/>
          </a:bodyPr>
          <a:lstStyle/>
          <a:p>
            <a:r>
              <a:rPr lang="en-US" sz="1800" b="1" dirty="0"/>
              <a:t>30% </a:t>
            </a:r>
            <a:r>
              <a:rPr lang="en-US" sz="1800" dirty="0"/>
              <a:t>of </a:t>
            </a:r>
            <a:r>
              <a:rPr lang="en-US" sz="1800" b="1" dirty="0"/>
              <a:t>all respondents </a:t>
            </a:r>
            <a:r>
              <a:rPr lang="en-US" sz="1800" dirty="0"/>
              <a:t>indicated they had seen or heard something about the impact of the shelter-in-place (SIP) order on Californians’ utility bills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A4314-AA39-4072-9AB3-1653B3BD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39" y="4077374"/>
            <a:ext cx="5212532" cy="219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B8F3D-397E-49D5-97CB-8A33FC47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39" y="1269907"/>
            <a:ext cx="5212532" cy="219475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426F94C-1A29-41D9-9428-4184CA16B975}"/>
              </a:ext>
            </a:extLst>
          </p:cNvPr>
          <p:cNvSpPr txBox="1">
            <a:spLocks/>
          </p:cNvSpPr>
          <p:nvPr/>
        </p:nvSpPr>
        <p:spPr bwMode="auto">
          <a:xfrm>
            <a:off x="9237965" y="4077374"/>
            <a:ext cx="2859727" cy="17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57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12001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6573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21145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Pandemic-affected respondents were more likely to have heard about the impact of the SIP order Californians’ utility bills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0B26B-F5BD-408A-A12B-D7523CD13829}"/>
              </a:ext>
            </a:extLst>
          </p:cNvPr>
          <p:cNvSpPr txBox="1"/>
          <p:nvPr/>
        </p:nvSpPr>
        <p:spPr>
          <a:xfrm>
            <a:off x="0" y="1198002"/>
            <a:ext cx="3216479" cy="259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0000"/>
              </a:lnSpc>
              <a:spcBef>
                <a:spcPct val="20000"/>
              </a:spcBef>
              <a:buClr>
                <a:srgbClr val="053572"/>
              </a:buClr>
              <a:buFont typeface="Wingdings" charset="2"/>
              <a:buChar char="§"/>
            </a:pPr>
            <a:r>
              <a:rPr lang="en-US" dirty="0">
                <a:solidFill>
                  <a:srgbClr val="4D4D4F"/>
                </a:solidFill>
                <a:latin typeface="Franklin Gothic Book"/>
              </a:rPr>
              <a:t>Of </a:t>
            </a:r>
            <a:r>
              <a:rPr lang="en-US" b="1" dirty="0">
                <a:solidFill>
                  <a:srgbClr val="4D4D4F"/>
                </a:solidFill>
                <a:latin typeface="Franklin Gothic Book"/>
              </a:rPr>
              <a:t>all respondents</a:t>
            </a:r>
            <a:r>
              <a:rPr lang="en-US" dirty="0">
                <a:solidFill>
                  <a:srgbClr val="4D4D4F"/>
                </a:solidFill>
                <a:latin typeface="Franklin Gothic Book"/>
              </a:rPr>
              <a:t>, including those who had not seen or heard anything about the impact of shelter-in-place on CAs’ energy bills, most </a:t>
            </a:r>
            <a:r>
              <a:rPr lang="en-US" b="1" dirty="0">
                <a:solidFill>
                  <a:srgbClr val="4D4D4F"/>
                </a:solidFill>
                <a:latin typeface="Franklin Gothic Book"/>
              </a:rPr>
              <a:t>(67%) </a:t>
            </a:r>
            <a:r>
              <a:rPr lang="en-US" dirty="0">
                <a:solidFill>
                  <a:srgbClr val="4D4D4F"/>
                </a:solidFill>
                <a:latin typeface="Franklin Gothic Book"/>
              </a:rPr>
              <a:t>indicated they think their monthly bills will increase (n=1,790)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C7CCA7-885D-4107-8E33-ADCE644F43BD}"/>
              </a:ext>
            </a:extLst>
          </p:cNvPr>
          <p:cNvCxnSpPr/>
          <p:nvPr/>
        </p:nvCxnSpPr>
        <p:spPr>
          <a:xfrm>
            <a:off x="715617" y="3821908"/>
            <a:ext cx="11065566" cy="148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4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0BB0-FC35-480F-8C8F-B51F38F3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Some respondents showed a lack of understanding about the underlying cause of increased energy bills during the SIP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0DBD9-2632-4366-8FD9-73D14937E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CC3C-59E1-4072-BAED-091C0282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0D25C-25E9-422D-AD2B-61B211CF92B2}"/>
              </a:ext>
            </a:extLst>
          </p:cNvPr>
          <p:cNvSpPr txBox="1"/>
          <p:nvPr/>
        </p:nvSpPr>
        <p:spPr>
          <a:xfrm>
            <a:off x="612648" y="5715000"/>
            <a:ext cx="426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A550B-65AF-4260-9DEA-EA3692FD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72" y="1243584"/>
            <a:ext cx="8681456" cy="2231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F4B25-E5E0-434A-A42E-9BCE70AAA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337" y="3279976"/>
            <a:ext cx="8687553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0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3748299" y="3167735"/>
            <a:ext cx="7772400" cy="109728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PERCEPTIONS, ATTITUDES, AND INTENTIONS REGARDING ENERGY MANAGEMENT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0395" y="2950831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FDE9BA-BDE3-42B4-9FFB-2687B874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480" y="3032564"/>
            <a:ext cx="1367622" cy="1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117B8D-3706-4D6F-96BB-AA1CEFE8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243584"/>
            <a:ext cx="8967993" cy="4176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65C2D-ACC4-4205-991F-7166F37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93192"/>
            <a:ext cx="11236657" cy="573313"/>
          </a:xfrm>
        </p:spPr>
        <p:txBody>
          <a:bodyPr/>
          <a:lstStyle/>
          <a:p>
            <a:r>
              <a:rPr lang="en-US" sz="2600" dirty="0"/>
              <a:t>Respondents reported making an effort to reduce their energy less frequently since the beginning of the SIP in March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9432F-C5B6-4572-AF9C-2E94C33C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0585E-A233-44B9-A272-BFFF5EA24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97BD02C-FD2F-4805-AC42-3C435417D9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41004" y="5506009"/>
            <a:ext cx="5309992" cy="524678"/>
          </a:xfr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12% of respondents said they never or rarely make an effort to live in ways that reduce their energy use, compared to 3% in March.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62D04-1878-4F7B-93BE-148529F7ED41}"/>
              </a:ext>
            </a:extLst>
          </p:cNvPr>
          <p:cNvSpPr txBox="1"/>
          <p:nvPr/>
        </p:nvSpPr>
        <p:spPr>
          <a:xfrm>
            <a:off x="9144404" y="3032614"/>
            <a:ext cx="254668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March 2020 Tracking Survey was fielded from 3/07/2020 - 03/25/2020 (Statewide shelter-in-place order on 3/19/2020)</a:t>
            </a:r>
          </a:p>
        </p:txBody>
      </p:sp>
    </p:spTree>
    <p:extLst>
      <p:ext uri="{BB962C8B-B14F-4D97-AF65-F5344CB8AC3E}">
        <p14:creationId xmlns:p14="http://schemas.microsoft.com/office/powerpoint/2010/main" val="1751091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64EA-EAD3-4C4D-A0EF-E7775C6A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Respondents’ level of concern with managing their energy use decreased significantly during the SIP, though a majority are still concerned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D6934-197A-43DE-8614-22A3C159D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16A2-0B20-495C-A8AE-9793EFB62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7A2B9-EA27-41F8-9D0E-B144C22194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3194758" cy="45005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Respondents who are particularly concerned with managing their energy use were more likely to be:</a:t>
            </a:r>
          </a:p>
          <a:p>
            <a:pPr lvl="1"/>
            <a:r>
              <a:rPr lang="en-US" dirty="0"/>
              <a:t>Nonwhite</a:t>
            </a:r>
          </a:p>
          <a:p>
            <a:pPr lvl="1"/>
            <a:r>
              <a:rPr lang="en-US" dirty="0"/>
              <a:t>Lower income</a:t>
            </a:r>
          </a:p>
          <a:p>
            <a:pPr lvl="1"/>
            <a:r>
              <a:rPr lang="en-US" dirty="0"/>
              <a:t>More liberal regarding political ideology</a:t>
            </a:r>
          </a:p>
          <a:p>
            <a:pPr lvl="1"/>
            <a:r>
              <a:rPr lang="en-US" dirty="0"/>
              <a:t>Higher in CA identity</a:t>
            </a:r>
          </a:p>
          <a:p>
            <a:pPr lvl="1"/>
            <a:r>
              <a:rPr lang="en-US" dirty="0"/>
              <a:t>Affected by the pandemic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4F0-2533-4BD3-B029-A3EBE9EEC8DD}"/>
              </a:ext>
            </a:extLst>
          </p:cNvPr>
          <p:cNvSpPr txBox="1"/>
          <p:nvPr/>
        </p:nvSpPr>
        <p:spPr>
          <a:xfrm>
            <a:off x="3912967" y="5743755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03401A-C984-470A-A9DE-2F7341D3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67" y="1243584"/>
            <a:ext cx="7669433" cy="4389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BA7198-600C-4F14-8684-1D9CCA39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003" y="1810182"/>
            <a:ext cx="3218967" cy="38042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8A0A9C-4C3B-483B-8DF0-A194D62CB7E0}"/>
              </a:ext>
            </a:extLst>
          </p:cNvPr>
          <p:cNvCxnSpPr>
            <a:cxnSpLocks/>
          </p:cNvCxnSpPr>
          <p:nvPr/>
        </p:nvCxnSpPr>
        <p:spPr>
          <a:xfrm flipV="1">
            <a:off x="8205651" y="1884044"/>
            <a:ext cx="0" cy="374904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7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0FB3-7B22-49ED-AF57-71E67E34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Respondents’ belief in the importance of doing their part to save energy has decreased since the start of the pandemic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CA3DF-699C-4E26-A437-21548A47F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Energy Upgrade California Tracking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DAC57-F9E6-4D35-BE3C-60C9077F2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E7AF4-BEE5-4830-B788-A1C7CB5441CC}"/>
              </a:ext>
            </a:extLst>
          </p:cNvPr>
          <p:cNvSpPr txBox="1"/>
          <p:nvPr/>
        </p:nvSpPr>
        <p:spPr>
          <a:xfrm>
            <a:off x="1340708" y="5728063"/>
            <a:ext cx="391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401D8-54D3-4FCB-A129-61CEBC21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243584"/>
            <a:ext cx="10973751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CF99-700F-43C4-83BF-91FD6725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affected by the pandemic have a stronger belief in the importance of doing their part to save energy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E6ACC-2DCE-4BD2-BD47-28F761F915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COVID-19 Customer Support survey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25687-0CBA-46E7-B77B-4A349D630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00DC3-AB9C-4AE9-A73C-6E7CAB25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9" y="1323095"/>
            <a:ext cx="10338421" cy="37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00E6D2F-94F1-40F6-B325-C54568C7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2" y="1642717"/>
            <a:ext cx="10790855" cy="3572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1B645D-F2F5-4E6B-AC8C-62397DCCC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782" y="1630524"/>
            <a:ext cx="4163929" cy="3584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03790-0967-4BC6-A705-EC141E7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93192"/>
            <a:ext cx="10786281" cy="577851"/>
          </a:xfrm>
        </p:spPr>
        <p:txBody>
          <a:bodyPr/>
          <a:lstStyle/>
          <a:p>
            <a:r>
              <a:rPr lang="en-US" sz="2600" dirty="0"/>
              <a:t>Pandemic-affected owners and renters believe they have more opportunities to make their homes more energy efficient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2A0DA-4310-4466-BC1E-AEC731AC1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B268-12AF-4CC1-97B1-15EF64390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AA2952-57C5-4915-BD9B-FCDCCE04C3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3290" y="5677077"/>
            <a:ext cx="6165421" cy="261611"/>
          </a:xfr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Renters reported significantly more remaining opportunities than homeowners.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677FD-A8D7-4754-A832-02B5C4CB8B1E}"/>
              </a:ext>
            </a:extLst>
          </p:cNvPr>
          <p:cNvSpPr txBox="1"/>
          <p:nvPr/>
        </p:nvSpPr>
        <p:spPr>
          <a:xfrm>
            <a:off x="612648" y="5303520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4F207-D2AC-4905-B773-C5E753F9AD0F}"/>
              </a:ext>
            </a:extLst>
          </p:cNvPr>
          <p:cNvSpPr txBox="1"/>
          <p:nvPr/>
        </p:nvSpPr>
        <p:spPr>
          <a:xfrm>
            <a:off x="2002924" y="1243584"/>
            <a:ext cx="8186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Think about how much more energy efficient you could make your home. Could you change…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00283E-4D2A-472B-A277-607A7F777168}"/>
              </a:ext>
            </a:extLst>
          </p:cNvPr>
          <p:cNvCxnSpPr>
            <a:cxnSpLocks/>
          </p:cNvCxnSpPr>
          <p:nvPr/>
        </p:nvCxnSpPr>
        <p:spPr>
          <a:xfrm flipV="1">
            <a:off x="5222426" y="1769384"/>
            <a:ext cx="0" cy="320040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51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F61A9-4CD1-487F-82FE-1FCC4503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9168"/>
            <a:ext cx="10918882" cy="4115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8901F-58CA-4715-8BAF-41E546D7A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948" y="1690542"/>
            <a:ext cx="4529721" cy="4115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70D45-B230-4FCA-9319-BC21D550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Owners and renters who were affected by the pandemic indicated greater likelihood to make home efficiency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DD9BA-6C06-4147-84A9-796BB59BC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Customer Support survey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B511F-33EC-498B-9C25-671B42D26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561F5-6082-4E10-BBB3-2C6AD48CD6ED}"/>
              </a:ext>
            </a:extLst>
          </p:cNvPr>
          <p:cNvSpPr txBox="1"/>
          <p:nvPr/>
        </p:nvSpPr>
        <p:spPr>
          <a:xfrm>
            <a:off x="948241" y="1206591"/>
            <a:ext cx="958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D4D4F"/>
                </a:solidFill>
                <a:latin typeface="+mn-lt"/>
              </a:rPr>
              <a:t>How likely or unlikely are you to make changes to your home to make it more efficient in the next 12 months?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82A853-1732-41FF-9966-23222DB49230}"/>
              </a:ext>
            </a:extLst>
          </p:cNvPr>
          <p:cNvCxnSpPr>
            <a:cxnSpLocks/>
          </p:cNvCxnSpPr>
          <p:nvPr/>
        </p:nvCxnSpPr>
        <p:spPr>
          <a:xfrm flipV="1">
            <a:off x="5510102" y="1769384"/>
            <a:ext cx="0" cy="3931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19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6F16-3B13-4BF7-9629-7434E729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6139"/>
            <a:ext cx="10972800" cy="577851"/>
          </a:xfrm>
        </p:spPr>
        <p:txBody>
          <a:bodyPr/>
          <a:lstStyle/>
          <a:p>
            <a:r>
              <a:rPr lang="en-US" sz="2600" dirty="0"/>
              <a:t>Renters’ likelihood of making home efficiency upgrades has decreased considerably since the SIP started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21971-0D3B-47CA-BCC8-138076D28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82088-1CB9-4ABF-B789-69A6BB12D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AA8F1-F4B1-43BD-9495-78B12A6E9AED}"/>
              </a:ext>
            </a:extLst>
          </p:cNvPr>
          <p:cNvSpPr txBox="1"/>
          <p:nvPr/>
        </p:nvSpPr>
        <p:spPr>
          <a:xfrm>
            <a:off x="1107642" y="1207901"/>
            <a:ext cx="958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How likely or unlikely are you to make changes to your home to make it more efficient in the next 12 months?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63F8-9C5B-456B-ABEB-9CDC5B70077C}"/>
              </a:ext>
            </a:extLst>
          </p:cNvPr>
          <p:cNvSpPr txBox="1"/>
          <p:nvPr/>
        </p:nvSpPr>
        <p:spPr>
          <a:xfrm>
            <a:off x="612648" y="5715000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2470A0-A624-4ADB-BB7B-555155B8AFB5}"/>
              </a:ext>
            </a:extLst>
          </p:cNvPr>
          <p:cNvCxnSpPr>
            <a:cxnSpLocks/>
          </p:cNvCxnSpPr>
          <p:nvPr/>
        </p:nvCxnSpPr>
        <p:spPr>
          <a:xfrm flipV="1">
            <a:off x="5699288" y="1769384"/>
            <a:ext cx="0" cy="3931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4C4FFA-B3C6-4104-8E91-35EC38E60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91" y="1612036"/>
            <a:ext cx="4566300" cy="4102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1AD83-1AE3-47AD-B5BE-5EFC79C09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434" y="1612036"/>
            <a:ext cx="568196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0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96B3-3065-4A33-AFF2-FC19C9E2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955"/>
            <a:ext cx="11468100" cy="577851"/>
          </a:xfrm>
        </p:spPr>
        <p:txBody>
          <a:bodyPr/>
          <a:lstStyle/>
          <a:p>
            <a:r>
              <a:rPr lang="en-US" dirty="0"/>
              <a:t>Executive Summary Continued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30205-7B9F-4A80-8532-2C5B19E6A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3C7D-9662-490E-9A76-7C6073204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4B7AD7-2719-4677-849B-236978A3BD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972800" cy="50419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Respondents most financially affected by the pandemic were more likely to:</a:t>
            </a:r>
          </a:p>
          <a:p>
            <a:pPr lvl="1"/>
            <a:r>
              <a:rPr lang="en-US" sz="1900" dirty="0"/>
              <a:t>Be aware of the COVID-19 Customer Support campaign tips and ads, EUC, and the Keep it Golden Slogan, and to have heard about the impact of the SIP order on Californians’ utility bills</a:t>
            </a:r>
          </a:p>
          <a:p>
            <a:pPr lvl="1"/>
            <a:r>
              <a:rPr lang="en-US" sz="1900" dirty="0"/>
              <a:t>Evaluate the campaign ads as useful, relevant, reasonable, fair, and interesting</a:t>
            </a:r>
          </a:p>
          <a:p>
            <a:pPr lvl="1"/>
            <a:r>
              <a:rPr lang="en-US" sz="1900" dirty="0"/>
              <a:t>Say the mission of </a:t>
            </a:r>
            <a:r>
              <a:rPr lang="en-US" sz="1900" dirty="0" err="1"/>
              <a:t>EUC</a:t>
            </a:r>
            <a:r>
              <a:rPr lang="en-US" sz="1900" dirty="0"/>
              <a:t> is relevant, that the people of CA need a campaign like </a:t>
            </a:r>
            <a:r>
              <a:rPr lang="en-US" sz="1900" dirty="0" err="1"/>
              <a:t>EUC</a:t>
            </a:r>
            <a:r>
              <a:rPr lang="en-US" sz="1900" dirty="0"/>
              <a:t> right now, and that they can trust </a:t>
            </a:r>
            <a:r>
              <a:rPr lang="en-US" sz="1900" dirty="0" err="1"/>
              <a:t>EUC</a:t>
            </a:r>
            <a:endParaRPr lang="en-US" sz="1900" dirty="0"/>
          </a:p>
          <a:p>
            <a:pPr lvl="1"/>
            <a:r>
              <a:rPr lang="en-US" sz="1900" dirty="0"/>
              <a:t>Indicate they want to save more energy to reduce their bills during this time</a:t>
            </a:r>
          </a:p>
          <a:p>
            <a:pPr lvl="1"/>
            <a:r>
              <a:rPr lang="en-US" sz="1900" dirty="0"/>
              <a:t>Be concerned with managing their energy use</a:t>
            </a:r>
          </a:p>
          <a:p>
            <a:pPr lvl="1"/>
            <a:r>
              <a:rPr lang="en-US" sz="1900" dirty="0"/>
              <a:t>Say it is important for their household to do its part to make CA more energy efficient</a:t>
            </a:r>
          </a:p>
          <a:p>
            <a:pPr lvl="1"/>
            <a:r>
              <a:rPr lang="en-US" sz="1900" dirty="0"/>
              <a:t>Say there are things they could change in terms of the day-to-day actions and home energy upgrades to save energy</a:t>
            </a:r>
          </a:p>
          <a:p>
            <a:pPr lvl="1"/>
            <a:r>
              <a:rPr lang="en-US" sz="1900" dirty="0"/>
              <a:t>Report having a greater likelihood of making home efficiency upgrades and changes their day-to-day actions to save energy </a:t>
            </a:r>
          </a:p>
          <a:p>
            <a:r>
              <a:rPr lang="en-US" sz="2400" dirty="0"/>
              <a:t>Demographically, respondents most affected by the pandemic were more likely to:</a:t>
            </a:r>
          </a:p>
          <a:p>
            <a:pPr lvl="1"/>
            <a:r>
              <a:rPr lang="en-US" sz="1900" dirty="0"/>
              <a:t>Be non-white and lower income</a:t>
            </a:r>
          </a:p>
        </p:txBody>
      </p:sp>
    </p:spTree>
    <p:extLst>
      <p:ext uri="{BB962C8B-B14F-4D97-AF65-F5344CB8AC3E}">
        <p14:creationId xmlns:p14="http://schemas.microsoft.com/office/powerpoint/2010/main" val="978390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11CD-2642-4885-827F-7C9CAE0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affected by the pandemic indicated having more opportunities to change their day-to-day actions to save energy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7806C-87D4-4FE3-98A6-E7E1DA7E8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7A72C-4D36-4A8C-8F74-7271B93EC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E63AB-C21F-4DEA-8150-04DCF496E524}"/>
              </a:ext>
            </a:extLst>
          </p:cNvPr>
          <p:cNvSpPr txBox="1"/>
          <p:nvPr/>
        </p:nvSpPr>
        <p:spPr>
          <a:xfrm>
            <a:off x="1249260" y="4745974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E3B1E-B185-4E17-9C70-19E7EDDC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60" y="1243584"/>
            <a:ext cx="969348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3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9837-5965-402B-9F20-0CEF7951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3"/>
            <a:ext cx="11072884" cy="588782"/>
          </a:xfrm>
        </p:spPr>
        <p:txBody>
          <a:bodyPr/>
          <a:lstStyle/>
          <a:p>
            <a:r>
              <a:rPr lang="en-US" sz="2600" dirty="0"/>
              <a:t>Respondents affected by the pandemic indicated greater likelihood of changing their day-to-day actions to save energy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42CBF-ED5D-4F3F-89FC-57C7B93A0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F4C-97A2-42D8-A1EA-FB99BF54E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EAA87-DCD8-4D11-8403-FD62E776D5B0}"/>
              </a:ext>
            </a:extLst>
          </p:cNvPr>
          <p:cNvSpPr txBox="1"/>
          <p:nvPr/>
        </p:nvSpPr>
        <p:spPr>
          <a:xfrm>
            <a:off x="929192" y="4724702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F6045-B493-49B9-AD9B-715F74E0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2" y="1243584"/>
            <a:ext cx="10333616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983155-B8CD-43A6-9DFA-C5935CBD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243583"/>
            <a:ext cx="10972800" cy="4211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EA28C-D072-43E7-9B7B-AABDBD6F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6937"/>
            <a:ext cx="10972800" cy="577851"/>
          </a:xfrm>
        </p:spPr>
        <p:txBody>
          <a:bodyPr/>
          <a:lstStyle/>
          <a:p>
            <a:r>
              <a:rPr lang="en-US" sz="2600" dirty="0"/>
              <a:t>Respondents have a strong desire to reduce their bills, though most believe they are already doing all that they can to conserve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EAD6D-E356-43F4-9214-2B43F3220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904FF-8BD3-4F7F-9600-10207F3E6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72AB488-0860-4D42-92BB-69D6D64F20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6800" y="5803900"/>
            <a:ext cx="5478400" cy="276999"/>
          </a:xfr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anchor="ctr" anchorCtr="0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Over a quarter of respondents agree that climate change is a hoax.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40CDD-DA87-4F84-9465-EA83639D5814}"/>
              </a:ext>
            </a:extLst>
          </p:cNvPr>
          <p:cNvSpPr txBox="1"/>
          <p:nvPr/>
        </p:nvSpPr>
        <p:spPr>
          <a:xfrm>
            <a:off x="609599" y="5429855"/>
            <a:ext cx="839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Note: * denotes significant different between respondents who have been affected by the pandemic and those who have not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1387C-0F57-42FF-B76B-18595369D6B9}"/>
              </a:ext>
            </a:extLst>
          </p:cNvPr>
          <p:cNvSpPr txBox="1"/>
          <p:nvPr/>
        </p:nvSpPr>
        <p:spPr>
          <a:xfrm>
            <a:off x="10809203" y="2008149"/>
            <a:ext cx="661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A0988-1162-4CFE-BAB7-35CE4D2CE957}"/>
              </a:ext>
            </a:extLst>
          </p:cNvPr>
          <p:cNvSpPr txBox="1"/>
          <p:nvPr/>
        </p:nvSpPr>
        <p:spPr>
          <a:xfrm>
            <a:off x="10694531" y="2377481"/>
            <a:ext cx="37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B2D2A-E0AA-4BCB-920E-76E7E8FD933E}"/>
              </a:ext>
            </a:extLst>
          </p:cNvPr>
          <p:cNvSpPr txBox="1"/>
          <p:nvPr/>
        </p:nvSpPr>
        <p:spPr>
          <a:xfrm>
            <a:off x="9152729" y="2986775"/>
            <a:ext cx="25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8921D-7538-4AFB-A9D6-8DA06C29DA69}"/>
              </a:ext>
            </a:extLst>
          </p:cNvPr>
          <p:cNvSpPr txBox="1"/>
          <p:nvPr/>
        </p:nvSpPr>
        <p:spPr>
          <a:xfrm>
            <a:off x="8807289" y="3536895"/>
            <a:ext cx="37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9AF5D-3E81-4D44-9E47-1D92F8747FE0}"/>
              </a:ext>
            </a:extLst>
          </p:cNvPr>
          <p:cNvSpPr txBox="1"/>
          <p:nvPr/>
        </p:nvSpPr>
        <p:spPr>
          <a:xfrm>
            <a:off x="8451792" y="4285187"/>
            <a:ext cx="37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F8B9C-63AC-4214-8A8D-27BBDA6E4500}"/>
              </a:ext>
            </a:extLst>
          </p:cNvPr>
          <p:cNvSpPr txBox="1"/>
          <p:nvPr/>
        </p:nvSpPr>
        <p:spPr>
          <a:xfrm>
            <a:off x="8661366" y="3902349"/>
            <a:ext cx="37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 *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1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258A3E-C8BE-4460-805C-DCB15484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9" y="1432325"/>
            <a:ext cx="10973751" cy="2194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B8F79-026F-4036-BF88-BDEAD1143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46132"/>
            <a:ext cx="10973751" cy="242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C87B7-5C3F-4DD3-9BA1-669A74C0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57338"/>
          </a:xfrm>
        </p:spPr>
        <p:txBody>
          <a:bodyPr/>
          <a:lstStyle/>
          <a:p>
            <a:r>
              <a:rPr lang="en-US" sz="2600" dirty="0"/>
              <a:t>Financial barriers continue to be the main reason why owners and renters are unlikely to make home upgrades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2C0AD-4F21-4A1B-A1AF-78DC684B1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076A-5717-435E-884D-5CC54A155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91C08-AD19-48D4-B481-801CB7F505B7}"/>
              </a:ext>
            </a:extLst>
          </p:cNvPr>
          <p:cNvSpPr txBox="1"/>
          <p:nvPr/>
        </p:nvSpPr>
        <p:spPr>
          <a:xfrm>
            <a:off x="858644" y="6114266"/>
            <a:ext cx="854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 These questions were asked only if they indicated unlikely to take actions in the next 12 months.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98BB0-F002-4807-A252-C93609B58B88}"/>
              </a:ext>
            </a:extLst>
          </p:cNvPr>
          <p:cNvSpPr txBox="1"/>
          <p:nvPr/>
        </p:nvSpPr>
        <p:spPr>
          <a:xfrm>
            <a:off x="3455660" y="1155279"/>
            <a:ext cx="5637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Why are you unlikely to make your home more energy efficient?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68725A-F286-4D79-8FF5-FB15D4E3B5CC}"/>
              </a:ext>
            </a:extLst>
          </p:cNvPr>
          <p:cNvCxnSpPr>
            <a:cxnSpLocks/>
          </p:cNvCxnSpPr>
          <p:nvPr/>
        </p:nvCxnSpPr>
        <p:spPr>
          <a:xfrm>
            <a:off x="609600" y="3623830"/>
            <a:ext cx="109728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11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CD43B0-1DBD-42FB-B8CF-0DCB10B2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9" y="1407258"/>
            <a:ext cx="10973751" cy="2103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A14BA-B7FA-40F7-B9B0-111FAE322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8" y="3541188"/>
            <a:ext cx="10973751" cy="2389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18DCC-D972-4D28-95A6-CD5DD1DB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31893"/>
          </a:xfrm>
        </p:spPr>
        <p:txBody>
          <a:bodyPr/>
          <a:lstStyle/>
          <a:p>
            <a:r>
              <a:rPr lang="en-US" sz="2600" dirty="0"/>
              <a:t>Renters increasingly face barriers related to perceived control of their energy use and home comfort during SIP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8FF85-968F-4D44-BB48-EFFEB3B96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DACF-2A52-465D-BD74-BD2E00D61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AC43C-7273-4CA7-8441-F471C7966AD9}"/>
              </a:ext>
            </a:extLst>
          </p:cNvPr>
          <p:cNvSpPr txBox="1"/>
          <p:nvPr/>
        </p:nvSpPr>
        <p:spPr>
          <a:xfrm>
            <a:off x="608648" y="5847947"/>
            <a:ext cx="833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 These questions were asked only if they indicated unlikely to take actions in the next 12 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C863D-93DC-4D2C-8860-46B830209266}"/>
              </a:ext>
            </a:extLst>
          </p:cNvPr>
          <p:cNvSpPr txBox="1"/>
          <p:nvPr/>
        </p:nvSpPr>
        <p:spPr>
          <a:xfrm>
            <a:off x="3428667" y="1103616"/>
            <a:ext cx="533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Why are you unlikely to change your actions to save energy?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7B22C-4BDD-4252-A73B-FD4C8E175439}"/>
              </a:ext>
            </a:extLst>
          </p:cNvPr>
          <p:cNvCxnSpPr>
            <a:cxnSpLocks/>
          </p:cNvCxnSpPr>
          <p:nvPr/>
        </p:nvCxnSpPr>
        <p:spPr>
          <a:xfrm>
            <a:off x="609600" y="3513279"/>
            <a:ext cx="109728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13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2F144-D9E3-4CAC-8AB2-0AF0A0549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174519"/>
            <a:ext cx="10973751" cy="464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18DCC-D972-4D28-95A6-CD5DD1DB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Respondents’ reasons for not changing their actions to save energy do not significantly differ by whether they were affected by the pandemic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8FF85-968F-4D44-BB48-EFFEB3B96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DACF-2A52-465D-BD74-BD2E00D61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AC43C-7273-4CA7-8441-F471C7966AD9}"/>
              </a:ext>
            </a:extLst>
          </p:cNvPr>
          <p:cNvSpPr txBox="1"/>
          <p:nvPr/>
        </p:nvSpPr>
        <p:spPr>
          <a:xfrm>
            <a:off x="609600" y="5758542"/>
            <a:ext cx="8946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Multiple responses were allowed. These questions were asked only if they indicated unlikely to take actions in the next 12 months.</a:t>
            </a:r>
          </a:p>
        </p:txBody>
      </p:sp>
    </p:spTree>
    <p:extLst>
      <p:ext uri="{BB962C8B-B14F-4D97-AF65-F5344CB8AC3E}">
        <p14:creationId xmlns:p14="http://schemas.microsoft.com/office/powerpoint/2010/main" val="265622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3748299" y="3167735"/>
            <a:ext cx="7772400" cy="1097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CHANGES IN MEDIA CONSUMPTION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0395" y="2950831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FDE9BA-BDE3-42B4-9FFB-2687B874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480" y="3032564"/>
            <a:ext cx="1367622" cy="1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46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A600E2-0170-4685-9832-4199E554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6" y="1190025"/>
            <a:ext cx="11156647" cy="5078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88825-4AA4-4BBE-A3A6-B2EAACF0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93192"/>
            <a:ext cx="10969753" cy="577851"/>
          </a:xfrm>
        </p:spPr>
        <p:txBody>
          <a:bodyPr/>
          <a:lstStyle/>
          <a:p>
            <a:r>
              <a:rPr lang="en-US" sz="2600" dirty="0"/>
              <a:t>Respondents most frequently used social media, video streaming, and TV during the SIP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20DD3-4C10-47EB-A527-16186933B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F788-31C9-44E8-8FFE-AB1DD094F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48AEED2-6278-4C91-9673-05798AE59B9D}"/>
              </a:ext>
            </a:extLst>
          </p:cNvPr>
          <p:cNvSpPr/>
          <p:nvPr/>
        </p:nvSpPr>
        <p:spPr>
          <a:xfrm>
            <a:off x="1965041" y="2008559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26E3D05-AE23-452D-B100-44A4D59887C8}"/>
              </a:ext>
            </a:extLst>
          </p:cNvPr>
          <p:cNvSpPr/>
          <p:nvPr/>
        </p:nvSpPr>
        <p:spPr>
          <a:xfrm>
            <a:off x="3938586" y="2642328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C5D77F6-9F6F-447D-BCF5-F3B936D41671}"/>
              </a:ext>
            </a:extLst>
          </p:cNvPr>
          <p:cNvSpPr/>
          <p:nvPr/>
        </p:nvSpPr>
        <p:spPr>
          <a:xfrm>
            <a:off x="3674778" y="6330505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74BBA8-FD53-4C27-B2E7-4A3FFE48158C}"/>
              </a:ext>
            </a:extLst>
          </p:cNvPr>
          <p:cNvSpPr txBox="1"/>
          <p:nvPr/>
        </p:nvSpPr>
        <p:spPr>
          <a:xfrm>
            <a:off x="3850650" y="6315239"/>
            <a:ext cx="425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= sources used by DDB to share campaign content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650FE38-DDFB-4D3D-80A4-FCC0C2F6ACF1}"/>
              </a:ext>
            </a:extLst>
          </p:cNvPr>
          <p:cNvSpPr/>
          <p:nvPr/>
        </p:nvSpPr>
        <p:spPr>
          <a:xfrm>
            <a:off x="756267" y="3934415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286573A-BBEF-480A-B404-A51FB3682A88}"/>
              </a:ext>
            </a:extLst>
          </p:cNvPr>
          <p:cNvSpPr/>
          <p:nvPr/>
        </p:nvSpPr>
        <p:spPr>
          <a:xfrm>
            <a:off x="1582388" y="4265719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FA7F-B209-4554-BB5E-6FCD80C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YouTube, Facebook, and Netflix are the most frequently used online video streaming and social media 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1094A-61F6-41C0-A82E-D91480BF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D625-3D4F-488D-8D6F-222014F9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DAEB3-5FD7-48AA-8A0B-7349F1FE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243584"/>
            <a:ext cx="10973751" cy="4779678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87E5ABB3-C6D6-4CC4-B9DD-95ED6A66220B}"/>
              </a:ext>
            </a:extLst>
          </p:cNvPr>
          <p:cNvSpPr/>
          <p:nvPr/>
        </p:nvSpPr>
        <p:spPr>
          <a:xfrm>
            <a:off x="11027859" y="1648415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A9EAF4F-DEE7-47B8-9CD8-0743AA27BE4B}"/>
              </a:ext>
            </a:extLst>
          </p:cNvPr>
          <p:cNvSpPr/>
          <p:nvPr/>
        </p:nvSpPr>
        <p:spPr>
          <a:xfrm>
            <a:off x="10676676" y="1885673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009BDA9-0FC3-466E-90B0-CE45D48BEBA8}"/>
              </a:ext>
            </a:extLst>
          </p:cNvPr>
          <p:cNvSpPr/>
          <p:nvPr/>
        </p:nvSpPr>
        <p:spPr>
          <a:xfrm>
            <a:off x="6588998" y="2423667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9135C-7891-4204-AC85-F533D8252EAA}"/>
              </a:ext>
            </a:extLst>
          </p:cNvPr>
          <p:cNvSpPr txBox="1"/>
          <p:nvPr/>
        </p:nvSpPr>
        <p:spPr>
          <a:xfrm>
            <a:off x="5980411" y="5149048"/>
            <a:ext cx="425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= sources used by DDB to share campaign content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37227C8-A908-4F07-A34A-60E91FB8B84E}"/>
              </a:ext>
            </a:extLst>
          </p:cNvPr>
          <p:cNvSpPr/>
          <p:nvPr/>
        </p:nvSpPr>
        <p:spPr>
          <a:xfrm>
            <a:off x="5804539" y="5149048"/>
            <a:ext cx="175872" cy="1697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72128C-4EEC-4916-83E5-FA5F6A16530C}"/>
              </a:ext>
            </a:extLst>
          </p:cNvPr>
          <p:cNvSpPr txBox="1"/>
          <p:nvPr/>
        </p:nvSpPr>
        <p:spPr>
          <a:xfrm>
            <a:off x="9365144" y="5125964"/>
            <a:ext cx="113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n=1,827</a:t>
            </a:r>
          </a:p>
        </p:txBody>
      </p:sp>
    </p:spTree>
    <p:extLst>
      <p:ext uri="{BB962C8B-B14F-4D97-AF65-F5344CB8AC3E}">
        <p14:creationId xmlns:p14="http://schemas.microsoft.com/office/powerpoint/2010/main" val="2223115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0625BF-C1DA-4CF7-B2F0-F14D0EB2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40" y="1243584"/>
            <a:ext cx="7620660" cy="4639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498F-FDDE-41B8-B595-B3577BA6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1582400" cy="577851"/>
          </a:xfrm>
        </p:spPr>
        <p:txBody>
          <a:bodyPr/>
          <a:lstStyle/>
          <a:p>
            <a:r>
              <a:rPr lang="en-US" sz="2600" dirty="0"/>
              <a:t>Californians have the highest levels of trust in friends and family, people at church and the lowest trust in the federal government, influencers, and celebrities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3B565-DC75-4570-A34A-1CDC93EDA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20A8-8900-4866-A7AB-AC140BA9A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713979-EA06-4B2C-A2E8-0205F753EE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3744686" cy="45005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Conservative political ideology was associated with: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More trust in people in their community, people at their church, local businesses, the federal government, and family and friends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Less trust in their city or town government, the California state government, celebrities, and CBOs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45028-1303-437C-935C-FC152382B5FD}"/>
              </a:ext>
            </a:extLst>
          </p:cNvPr>
          <p:cNvSpPr txBox="1"/>
          <p:nvPr/>
        </p:nvSpPr>
        <p:spPr>
          <a:xfrm>
            <a:off x="4238171" y="5811968"/>
            <a:ext cx="6531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Note: Question asked on a 0-10 scale. Responses were binned into low, moderate, and high trust.</a:t>
            </a:r>
          </a:p>
        </p:txBody>
      </p:sp>
    </p:spTree>
    <p:extLst>
      <p:ext uri="{BB962C8B-B14F-4D97-AF65-F5344CB8AC3E}">
        <p14:creationId xmlns:p14="http://schemas.microsoft.com/office/powerpoint/2010/main" val="179146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A173-04A1-482A-BE6F-12C7D0AF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/>
          <a:lstStyle/>
          <a:p>
            <a:r>
              <a:rPr lang="en-US" dirty="0"/>
              <a:t>COVID-19 Customer Support Campaign Overview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03EF4-C85D-464A-A706-A2196AF40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Campaign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BC5FA-7126-46F3-A7AE-428B031FE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30AA31-77C8-45F7-9D08-AF25522D57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8712060" cy="45005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CPUC and the DDB Group deployed a multi-channel campaign positioning Energy Upgrade California as a helpful resource to the public during California’s Shelter-in-Place (SIP) (April 6th through 30th) </a:t>
            </a:r>
          </a:p>
          <a:p>
            <a:r>
              <a:rPr lang="en-US" dirty="0"/>
              <a:t>Overarching messages: </a:t>
            </a:r>
          </a:p>
          <a:p>
            <a:pPr lvl="1"/>
            <a:r>
              <a:rPr lang="en-US" dirty="0"/>
              <a:t>With millions of Californians staying at home, residential energy use has increased - and utility bills may go up</a:t>
            </a:r>
          </a:p>
          <a:p>
            <a:pPr lvl="1"/>
            <a:r>
              <a:rPr lang="en-US" dirty="0"/>
              <a:t>Simple, no-cost energy behaviors can help us save energy and money during this difficult time</a:t>
            </a:r>
          </a:p>
          <a:p>
            <a:r>
              <a:rPr lang="en-US" dirty="0"/>
              <a:t>Campaign channels include TV, digital media (YouTube), social media (Instagram and Facebook), newspapers, and paid search </a:t>
            </a:r>
          </a:p>
        </p:txBody>
      </p:sp>
      <p:pic>
        <p:nvPicPr>
          <p:cNvPr id="10" name="Picture 9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D589F233-2E53-4132-9509-26F0E9F8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60" y="1246188"/>
            <a:ext cx="2260740" cy="226074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8DF45B2-D142-4AF5-9CF0-121412C7C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660" y="3618588"/>
            <a:ext cx="2260740" cy="22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3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3748299" y="3167735"/>
            <a:ext cx="7772400" cy="1097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CALIFORNIANS’ IDENTITY AS CALIFORNIANS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0395" y="2950831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FDE9BA-BDE3-42B4-9FFB-2687B874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480" y="3032564"/>
            <a:ext cx="1367622" cy="1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5C2D-ACC4-4205-991F-7166F37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/>
          <a:lstStyle/>
          <a:p>
            <a:r>
              <a:rPr lang="en-US" dirty="0"/>
              <a:t>California Identity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9432F-C5B6-4572-AF9C-2E94C33C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0585E-A233-44B9-A272-BFFF5EA24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B81D8-D065-4005-87B8-570AE23931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5295898" cy="4500562"/>
          </a:xfrm>
        </p:spPr>
        <p:txBody>
          <a:bodyPr/>
          <a:lstStyle/>
          <a:p>
            <a:r>
              <a:rPr lang="en-US" dirty="0"/>
              <a:t>Less than half of Californians highly identify with their state</a:t>
            </a:r>
          </a:p>
          <a:p>
            <a:r>
              <a:rPr lang="en-US" dirty="0"/>
              <a:t>Almost one third currently have low identification as Californians</a:t>
            </a:r>
          </a:p>
          <a:p>
            <a:r>
              <a:rPr lang="en-US" dirty="0"/>
              <a:t>Respondents who are politically liberal, Hispanic, and lower income show higher identification as Californians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287B7-F1F0-4A67-98C1-E8B397A70078}"/>
              </a:ext>
            </a:extLst>
          </p:cNvPr>
          <p:cNvSpPr txBox="1"/>
          <p:nvPr/>
        </p:nvSpPr>
        <p:spPr>
          <a:xfrm>
            <a:off x="5905498" y="5124789"/>
            <a:ext cx="5710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Franklin Gothic Book" panose="020B0503020102020204" pitchFamily="34" charset="0"/>
              </a:rPr>
              <a:t>Measure includes: Respondents’ perceived importance of being a Californian to their identity, and feeling strong ties to Californians as a group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F147F-C0E1-479C-A798-78F3D215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8" y="1302324"/>
            <a:ext cx="568196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6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4013726" y="2993740"/>
            <a:ext cx="6849735" cy="166230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4400" b="0" dirty="0">
                <a:solidFill>
                  <a:schemeClr val="bg1"/>
                </a:solidFill>
              </a:rPr>
              <a:t>IMPLICATIONS OF THE RESEARCH FINDINGS TO EUC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9272" y="3059348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9442BB4-3136-4F29-8E59-A8C2BD38D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382" y="3204529"/>
            <a:ext cx="1298435" cy="12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4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5C2D-ACC4-4205-991F-7166F37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23781"/>
            <a:ext cx="11847443" cy="582325"/>
          </a:xfrm>
        </p:spPr>
        <p:txBody>
          <a:bodyPr/>
          <a:lstStyle/>
          <a:p>
            <a:r>
              <a:rPr lang="en-US" sz="2600" dirty="0"/>
              <a:t>Key Takeaway #1: Californians responded positively to the COVID-19 Support Campaign and a modest percentage are taking the recommended energy-saving tips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9432F-C5B6-4572-AF9C-2E94C33C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0585E-A233-44B9-A272-BFFF5EA24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B81D8-D065-4005-87B8-570AE23931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significant portion of respondents were aware of the video and website assets after less than two months of the campaign </a:t>
            </a:r>
          </a:p>
          <a:p>
            <a:r>
              <a:rPr lang="en-US" dirty="0"/>
              <a:t>Most respondents had positive reactions to the campaign messaging and content and believe they should do their part to save energy during the pandemic</a:t>
            </a:r>
          </a:p>
          <a:p>
            <a:r>
              <a:rPr lang="en-US" dirty="0"/>
              <a:t>Respondents most financially impacted by the pandemic were more likely to evaluate the campaign ads as useful, relevant, reasonable, fair, and interesting</a:t>
            </a:r>
          </a:p>
          <a:p>
            <a:r>
              <a:rPr lang="en-US" dirty="0"/>
              <a:t>Respondents who were aware of the campaign assets or featured tips changed their behavior more frequently during the SIP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EFEE1C-9879-4F52-90CE-481B3A4F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3393" y="4754926"/>
            <a:ext cx="1579293" cy="15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1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EE09-B176-4D81-85CF-93B1D0C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sz="2600" dirty="0"/>
              <a:t>Recommendation #1: Continue to leverage the EUC brand as a crisis communication tool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D3D49-FFB9-4876-BC69-E0BAD33CF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7CE7-82E1-40E2-AA4A-964F166B2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5FAD47-B7E3-4CEA-AF61-6FBA737E56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results showing that customers are receptive to energy conservation messaging and follow through with behavior changes aligns with results from other studies conducted during times of crisis</a:t>
            </a:r>
          </a:p>
          <a:p>
            <a:r>
              <a:rPr lang="en-US" dirty="0"/>
              <a:t> As such, the CPUC may want to consider continuing to leverage EUC as a tool to support customers during the pandemic and for emergencies such as wildfires – especially when using a helpful tone and messaging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332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BE6E-BFDE-4417-8C64-1C510295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8"/>
            <a:ext cx="11292114" cy="577851"/>
          </a:xfrm>
        </p:spPr>
        <p:txBody>
          <a:bodyPr/>
          <a:lstStyle/>
          <a:p>
            <a:r>
              <a:rPr lang="en-US" sz="2600" dirty="0"/>
              <a:t>Key Finding #2: Californians are facing new energy conservation barriers during the pandemic which have disproportionate impacts across customer groups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2CA71-8B00-45DC-99D2-7AF90D763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5D6FF-D809-41B0-B1CF-269CB4B09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8C8EFF-BA6C-42FE-92E4-D09EACB893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10045148" cy="4385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than 75% of respondents believe they are doing all that they can to save energy </a:t>
            </a:r>
          </a:p>
          <a:p>
            <a:r>
              <a:rPr lang="en-US" dirty="0"/>
              <a:t>Renters’ likelihood of making energy efficiency home upgrades </a:t>
            </a:r>
            <a:br>
              <a:rPr lang="en-US" dirty="0"/>
            </a:br>
            <a:r>
              <a:rPr lang="en-US" dirty="0"/>
              <a:t>has decreased considerably since the start of the pandemic and they increasingly face barriers related to perceived </a:t>
            </a:r>
            <a:br>
              <a:rPr lang="en-US" dirty="0"/>
            </a:br>
            <a:r>
              <a:rPr lang="en-US" dirty="0"/>
              <a:t>control of their energy use and home comfort during SIP</a:t>
            </a:r>
          </a:p>
          <a:p>
            <a:r>
              <a:rPr lang="en-US" dirty="0"/>
              <a:t>Respondents who were affected by the pandemic indicated greater likelihood of making home efficiency upgrades and changes their day-to-day actions to save energy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71BB5-467B-411F-8F3E-BE3E5634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6573" y="4091110"/>
            <a:ext cx="1985427" cy="19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6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2759-09E9-44AF-A77D-BFF2DE6D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339686"/>
            <a:ext cx="11304104" cy="577851"/>
          </a:xfrm>
        </p:spPr>
        <p:txBody>
          <a:bodyPr/>
          <a:lstStyle/>
          <a:p>
            <a:r>
              <a:rPr lang="en-US" sz="2800" dirty="0"/>
              <a:t>Recommendation #2: Continue to ensure that campaign assets acknowledge pandemic impacts and the new barriers that customers face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FE6A6-ED78-4408-A519-DD67C2FDE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8924C-9404-43EE-AFC5-A91768FA9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A66BF-CC0B-4A77-BD00-34127D6E5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852" y="1178719"/>
            <a:ext cx="10972800" cy="4500562"/>
          </a:xfrm>
        </p:spPr>
        <p:txBody>
          <a:bodyPr/>
          <a:lstStyle/>
          <a:p>
            <a:r>
              <a:rPr lang="en-US" dirty="0"/>
              <a:t>Consider continuing to use an empathetic tone to messaging </a:t>
            </a:r>
          </a:p>
          <a:p>
            <a:r>
              <a:rPr lang="en-US" dirty="0"/>
              <a:t>Continue to focus primarily on promoting low and no-cost actions and upgrades</a:t>
            </a:r>
          </a:p>
          <a:p>
            <a:r>
              <a:rPr lang="en-US" dirty="0"/>
              <a:t>Consider acknowledging the constraints that customers (especially renters) face to saving energy while staying at home and continue to position EUC as a supportive resource </a:t>
            </a:r>
          </a:p>
          <a:p>
            <a:r>
              <a:rPr lang="en-US" dirty="0"/>
              <a:t>Ensure that renters are reflected in campaign assets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06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1037-7CA2-4232-8A97-85D7EEC2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63"/>
            <a:ext cx="10972800" cy="577851"/>
          </a:xfrm>
        </p:spPr>
        <p:txBody>
          <a:bodyPr/>
          <a:lstStyle/>
          <a:p>
            <a:r>
              <a:rPr lang="en-US" sz="2600" dirty="0"/>
              <a:t>Key Finding #3: There are opportunities for improvement in COVID-19 Support Campaign messaging and outreach strategies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79539-348A-47A5-8E84-F3B9DA523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95F02-69D7-4082-9A11-8CD645B96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3EB3F-3564-457A-8257-99201007D2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9607826" cy="45005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Overall, the campaign channels aligned with the media sources Californians are using most frequently, though there may be opportunities to further leverage online streaming platforms </a:t>
            </a:r>
          </a:p>
          <a:p>
            <a:r>
              <a:rPr lang="en-US" dirty="0"/>
              <a:t>Fewer than half of Californians are highly identified with their state, likely driven by political ideology </a:t>
            </a:r>
          </a:p>
          <a:p>
            <a:r>
              <a:rPr lang="en-US" dirty="0"/>
              <a:t>Perceived relevance, need for, and trust in the EUC brand </a:t>
            </a:r>
            <a:br>
              <a:rPr lang="en-US" dirty="0"/>
            </a:br>
            <a:r>
              <a:rPr lang="en-US" dirty="0"/>
              <a:t>has declined since March </a:t>
            </a:r>
          </a:p>
          <a:p>
            <a:r>
              <a:rPr lang="en-US" dirty="0"/>
              <a:t>Fewer than half of respondents found the video and </a:t>
            </a:r>
            <a:br>
              <a:rPr lang="en-US" dirty="0"/>
            </a:br>
            <a:r>
              <a:rPr lang="en-US" dirty="0"/>
              <a:t>Instagram post “interesting”</a:t>
            </a:r>
          </a:p>
          <a:p>
            <a:r>
              <a:rPr lang="en-US" dirty="0"/>
              <a:t>Respondents have the lowest levels of trust in information that comes from influencers and celebrities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6AA54C-DEDC-4A52-BB6D-30A7A6F9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5145" y="3052531"/>
            <a:ext cx="1985427" cy="19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0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BDF-14EE-4C19-A677-1F09423B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8610"/>
            <a:ext cx="10972800" cy="577851"/>
          </a:xfrm>
        </p:spPr>
        <p:txBody>
          <a:bodyPr/>
          <a:lstStyle/>
          <a:p>
            <a:r>
              <a:rPr lang="en-US" sz="2800" dirty="0"/>
              <a:t>Recommendation #3: Consider adapting current messaging and outreach strategies to better reach respondents during the pandemic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C992-DD34-40AC-97E5-0EB179A41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6DA12-8A04-4415-8624-36C32A764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E7824-8E59-4A13-8E8C-E1885A89E9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using segmentation to develop alternate messaging strategies to reach Californians that do not identify with California-centric branding and communal messaging </a:t>
            </a:r>
          </a:p>
          <a:p>
            <a:r>
              <a:rPr lang="en-US" dirty="0"/>
              <a:t>Explore opportunities to further utilize online video streaming platforms (e.g. Amazon prime and Hulu)</a:t>
            </a:r>
          </a:p>
          <a:p>
            <a:r>
              <a:rPr lang="en-US" dirty="0"/>
              <a:t>While initial campaign assets were necessarily simple due to time constraints, consider developing more interesting content that further engages customers for future campaign iterations </a:t>
            </a:r>
          </a:p>
          <a:p>
            <a:r>
              <a:rPr lang="en-US" dirty="0"/>
              <a:t>Choose the messages and information communicated through influencers and celebrities cautiously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54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4FDC07B-FFA2-4174-886D-B1EF0B542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90" y="1542329"/>
            <a:ext cx="4521240" cy="27381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Contact Information:</a:t>
            </a:r>
          </a:p>
          <a:p>
            <a:pPr>
              <a:spcBef>
                <a:spcPts val="0"/>
              </a:spcBef>
            </a:pPr>
            <a:r>
              <a:rPr lang="en-US" dirty="0"/>
              <a:t>Hannah Howard</a:t>
            </a:r>
          </a:p>
          <a:p>
            <a:pPr>
              <a:spcBef>
                <a:spcPts val="0"/>
              </a:spcBef>
            </a:pPr>
            <a:r>
              <a:rPr lang="en-US" dirty="0"/>
              <a:t>Managing Director/V.P.</a:t>
            </a:r>
          </a:p>
          <a:p>
            <a:pPr>
              <a:spcBef>
                <a:spcPts val="0"/>
              </a:spcBef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HHoward@opiniondynamics.com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510-214-0183</a:t>
            </a:r>
          </a:p>
          <a:p>
            <a:endParaRPr lang="en-US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EE860226-5181-4BCA-8101-F24D0554616A}"/>
              </a:ext>
            </a:extLst>
          </p:cNvPr>
          <p:cNvSpPr txBox="1">
            <a:spLocks/>
          </p:cNvSpPr>
          <p:nvPr/>
        </p:nvSpPr>
        <p:spPr bwMode="auto">
          <a:xfrm>
            <a:off x="4757530" y="1542328"/>
            <a:ext cx="4521240" cy="27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Hilary Polis</a:t>
            </a:r>
          </a:p>
          <a:p>
            <a:pPr>
              <a:spcBef>
                <a:spcPts val="0"/>
              </a:spcBef>
            </a:pPr>
            <a:r>
              <a:rPr lang="en-US" dirty="0"/>
              <a:t>Managing Consultant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Hpolis@opiniondynamics.com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510-214-0181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5C2D-ACC4-4205-991F-7166F37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667"/>
            <a:ext cx="10972800" cy="577851"/>
          </a:xfrm>
        </p:spPr>
        <p:txBody>
          <a:bodyPr/>
          <a:lstStyle/>
          <a:p>
            <a:r>
              <a:rPr lang="en-US" dirty="0"/>
              <a:t>Survey Methodology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9432F-C5B6-4572-AF9C-2E94C33C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0585E-A233-44B9-A272-BFFF5EA24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05F2AD-B773-42EF-A366-4C39C8CAE6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Opinion Dynamics conducted a bilingual online survey of 2,000 Californians</a:t>
            </a:r>
          </a:p>
          <a:p>
            <a:r>
              <a:rPr lang="en-US" dirty="0"/>
              <a:t>Sample drawn from YouGov’s non-probability opt-in panel. Results are weighted to be representative of state of CA population based on gender, age, race, home-ownership, education, and income using propensity score matching</a:t>
            </a:r>
          </a:p>
          <a:p>
            <a:r>
              <a:rPr lang="en-US" dirty="0"/>
              <a:t>Respondents could complete the interview in either English or Spanish</a:t>
            </a:r>
          </a:p>
          <a:p>
            <a:pPr lvl="1"/>
            <a:r>
              <a:rPr lang="en-US" dirty="0"/>
              <a:t>English: 1444 (72%)</a:t>
            </a:r>
          </a:p>
          <a:p>
            <a:pPr lvl="1"/>
            <a:r>
              <a:rPr lang="en-US" dirty="0"/>
              <a:t>Spanish: 556 (28%)</a:t>
            </a:r>
          </a:p>
          <a:p>
            <a:r>
              <a:rPr lang="en-US" dirty="0"/>
              <a:t>Field dates: May 21st to June 2nd </a:t>
            </a:r>
          </a:p>
          <a:p>
            <a:r>
              <a:rPr lang="en-US" dirty="0"/>
              <a:t>Findings from previous biannual residential customer surveys conducted in Fall 2017, June 2019, and March 2020 are included for historical context </a:t>
            </a:r>
          </a:p>
          <a:p>
            <a:pPr lvl="1"/>
            <a:r>
              <a:rPr lang="en-US" dirty="0"/>
              <a:t>Previous surveys used probability-based samples and fielded using mail-push-to web method. This difference in sample methodology may contribute to variations in results between the May 2020 survey and previous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99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59DA-D8F4-4AB8-B2B8-C8AA98C3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8572D-ED98-48B9-AB3D-9ECB99802982}"/>
              </a:ext>
            </a:extLst>
          </p:cNvPr>
          <p:cNvSpPr txBox="1">
            <a:spLocks/>
          </p:cNvSpPr>
          <p:nvPr/>
        </p:nvSpPr>
        <p:spPr>
          <a:xfrm>
            <a:off x="4013726" y="2993740"/>
            <a:ext cx="6849735" cy="16623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ＭＳ Ｐゴシック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adeGothic" charset="0"/>
                <a:ea typeface="ＭＳ Ｐゴシック" charset="0"/>
              </a:defRPr>
            </a:lvl9pPr>
          </a:lstStyle>
          <a:p>
            <a:r>
              <a:rPr lang="en-US" sz="4400" b="0" dirty="0">
                <a:solidFill>
                  <a:schemeClr val="bg1"/>
                </a:solidFill>
              </a:rPr>
              <a:t>APPENDIX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60C76-20F4-4F38-AAA9-8F960FEA2E44}"/>
              </a:ext>
            </a:extLst>
          </p:cNvPr>
          <p:cNvCxnSpPr>
            <a:cxnSpLocks/>
          </p:cNvCxnSpPr>
          <p:nvPr/>
        </p:nvCxnSpPr>
        <p:spPr>
          <a:xfrm>
            <a:off x="3389272" y="3059348"/>
            <a:ext cx="0" cy="1531088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49AED9-C23D-4429-962D-95FBCB0C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106" y="3156382"/>
            <a:ext cx="1162929" cy="13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8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4543AF-E31E-4BEC-8F8C-BBEC6C7A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209863"/>
            <a:ext cx="10973751" cy="4438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03790-0967-4BC6-A705-EC141E7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Renters’ and owners’ perceived opportunities to make their homes more energy efficient have decreased since the SIP started in March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2A0DA-4310-4466-BC1E-AEC731AC1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B268-12AF-4CC1-97B1-15EF64390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677FD-A8D7-4754-A832-02B5C4CB8B1E}"/>
              </a:ext>
            </a:extLst>
          </p:cNvPr>
          <p:cNvSpPr txBox="1"/>
          <p:nvPr/>
        </p:nvSpPr>
        <p:spPr>
          <a:xfrm>
            <a:off x="609600" y="5709201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4F207-D2AC-4905-B773-C5E753F9AD0F}"/>
              </a:ext>
            </a:extLst>
          </p:cNvPr>
          <p:cNvSpPr txBox="1"/>
          <p:nvPr/>
        </p:nvSpPr>
        <p:spPr>
          <a:xfrm>
            <a:off x="2002924" y="1243584"/>
            <a:ext cx="8186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Think about how much more energy efficient you could make your home. Could you change…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596C75-14AB-40C8-9043-E79A9FD54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952" y="1514690"/>
            <a:ext cx="4322439" cy="413344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1BB8E5-137F-44CE-A228-47F74756F1BF}"/>
              </a:ext>
            </a:extLst>
          </p:cNvPr>
          <p:cNvCxnSpPr>
            <a:cxnSpLocks/>
          </p:cNvCxnSpPr>
          <p:nvPr/>
        </p:nvCxnSpPr>
        <p:spPr>
          <a:xfrm flipV="1">
            <a:off x="5263359" y="1716216"/>
            <a:ext cx="0" cy="3931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12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C4AD8C-89B8-47AC-8013-55E1688D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1457443"/>
            <a:ext cx="10973751" cy="4444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511CD-2642-4885-827F-7C9CAE0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75" y="393192"/>
            <a:ext cx="10972800" cy="577851"/>
          </a:xfrm>
        </p:spPr>
        <p:txBody>
          <a:bodyPr/>
          <a:lstStyle/>
          <a:p>
            <a:r>
              <a:rPr lang="en-US" sz="2600" dirty="0"/>
              <a:t>Renters’ perceived opportunities to change their day-to-day actions to save energy have decreased slightly since the SIP started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7806C-87D4-4FE3-98A6-E7E1DA7E8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7A72C-4D36-4A8C-8F74-7271B93EC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E63AB-C21F-4DEA-8150-04DCF496E524}"/>
              </a:ext>
            </a:extLst>
          </p:cNvPr>
          <p:cNvSpPr txBox="1"/>
          <p:nvPr/>
        </p:nvSpPr>
        <p:spPr>
          <a:xfrm>
            <a:off x="935043" y="5901812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7D463-A454-4EB1-8137-280D0F7CA5D2}"/>
              </a:ext>
            </a:extLst>
          </p:cNvPr>
          <p:cNvSpPr txBox="1"/>
          <p:nvPr/>
        </p:nvSpPr>
        <p:spPr>
          <a:xfrm>
            <a:off x="2479850" y="1243584"/>
            <a:ext cx="7232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 many of your day-to-day actions could you change to save energy if you tried?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E5339-46C6-4E43-86DF-8D37C04F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363" y="1532847"/>
            <a:ext cx="4212701" cy="43955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B1589-3400-44CE-AD5A-BE2F14390FA7}"/>
              </a:ext>
            </a:extLst>
          </p:cNvPr>
          <p:cNvCxnSpPr>
            <a:cxnSpLocks/>
          </p:cNvCxnSpPr>
          <p:nvPr/>
        </p:nvCxnSpPr>
        <p:spPr>
          <a:xfrm flipV="1">
            <a:off x="5263359" y="1716216"/>
            <a:ext cx="0" cy="3931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8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9FAB-7C9F-462B-B775-F85B7047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93096"/>
            <a:ext cx="10973751" cy="4200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C59837-5965-402B-9F20-0CEF7951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3"/>
            <a:ext cx="11072884" cy="571204"/>
          </a:xfrm>
        </p:spPr>
        <p:txBody>
          <a:bodyPr/>
          <a:lstStyle/>
          <a:p>
            <a:r>
              <a:rPr lang="en-US" sz="2600" dirty="0"/>
              <a:t>Both owners and renters’ likelihood of changing their day-to-day actions to save energy have decreased slightly since the SIP started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42CBF-ED5D-4F3F-89FC-57C7B93A0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F4C-97A2-42D8-A1EA-FB99BF54E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2791D-CC9C-48A4-956D-2DE68219F552}"/>
              </a:ext>
            </a:extLst>
          </p:cNvPr>
          <p:cNvSpPr txBox="1"/>
          <p:nvPr/>
        </p:nvSpPr>
        <p:spPr>
          <a:xfrm>
            <a:off x="2095674" y="1243584"/>
            <a:ext cx="8000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 likely are you to change your day-to-day actions to save energy in the next 12 months?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EAA87-DCD8-4D11-8403-FD62E776D5B0}"/>
              </a:ext>
            </a:extLst>
          </p:cNvPr>
          <p:cNvSpPr txBox="1"/>
          <p:nvPr/>
        </p:nvSpPr>
        <p:spPr>
          <a:xfrm>
            <a:off x="932688" y="5897417"/>
            <a:ext cx="396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Note: “Don’t know” responses are excluded from the analysis.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FF63-B3A7-4D77-AB4D-90FD7BCC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26" y="1693096"/>
            <a:ext cx="4395597" cy="42005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8B125D-97FE-49B0-B2BA-CB13A8D9AA5B}"/>
              </a:ext>
            </a:extLst>
          </p:cNvPr>
          <p:cNvCxnSpPr>
            <a:cxnSpLocks/>
          </p:cNvCxnSpPr>
          <p:nvPr/>
        </p:nvCxnSpPr>
        <p:spPr>
          <a:xfrm flipV="1">
            <a:off x="5530059" y="1693096"/>
            <a:ext cx="0" cy="3931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3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A28C-D072-43E7-9B7B-AABDBD6F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3192"/>
            <a:ext cx="10972800" cy="577851"/>
          </a:xfrm>
        </p:spPr>
        <p:txBody>
          <a:bodyPr/>
          <a:lstStyle/>
          <a:p>
            <a:r>
              <a:rPr lang="en-US" sz="2600" dirty="0"/>
              <a:t>Respondents have a strong desire to reduce their bills, though most believe they are already doing all that they can to conserve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EAD6D-E356-43F4-9214-2B43F3220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904FF-8BD3-4F7F-9600-10207F3E6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72AB488-0860-4D42-92BB-69D6D64F20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86427" y="5490370"/>
            <a:ext cx="7419145" cy="74611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sz="1400" dirty="0"/>
              <a:t>Respondents who believe Californians have already experienced too much tend to be more affected by the pandemic, politically conservative, lower in education, and lower in income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About a third (38%) of respondents do not disagree that climate change is a hoax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6C3C5-7D4B-48D0-B18F-F2D261CA8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76483"/>
            <a:ext cx="10973751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70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A459-8EF3-4DA2-8071-FA48C404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42" y="402336"/>
            <a:ext cx="10968058" cy="577851"/>
          </a:xfrm>
        </p:spPr>
        <p:txBody>
          <a:bodyPr/>
          <a:lstStyle/>
          <a:p>
            <a:r>
              <a:rPr lang="en-US" sz="2700" dirty="0"/>
              <a:t>Respondents’ attachment to their city or town has decreased since 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087B3-D682-489A-A27B-FCB01F15E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8243F-599B-49CC-B073-18B03EB06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3BC2A-530D-AC46-81F0-115791FD4844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4EC8E-704F-452D-B2F6-0ED40DB58C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6188"/>
            <a:ext cx="3149600" cy="4500562"/>
          </a:xfrm>
        </p:spPr>
        <p:txBody>
          <a:bodyPr/>
          <a:lstStyle/>
          <a:p>
            <a:r>
              <a:rPr lang="en-US" dirty="0"/>
              <a:t>Over one quarter of respondents (26%) feel little to no attachment to their city or town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991E0-7C7E-4908-B2FD-D04125C1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1249605"/>
            <a:ext cx="7827942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FDF7-C1A6-4E85-824E-81DD79C5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Research Objectives and Research 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0223-05A4-4CD9-BDFB-516A53271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19CED-70EC-4C14-9876-601242A9F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883BC2A-530D-AC46-81F0-115791FD4844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369B9-AF71-4A4C-9840-586E30E4F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75701"/>
              </p:ext>
            </p:extLst>
          </p:nvPr>
        </p:nvGraphicFramePr>
        <p:xfrm>
          <a:off x="609601" y="1282890"/>
          <a:ext cx="10972800" cy="4610354"/>
        </p:xfrm>
        <a:graphic>
          <a:graphicData uri="http://schemas.openxmlformats.org/drawingml/2006/table">
            <a:tbl>
              <a:tblPr firstRow="1" firstCol="1" bandRow="1"/>
              <a:tblGrid>
                <a:gridCol w="3200315">
                  <a:extLst>
                    <a:ext uri="{9D8B030D-6E8A-4147-A177-3AD203B41FA5}">
                      <a16:colId xmlns:a16="http://schemas.microsoft.com/office/drawing/2014/main" val="3797411848"/>
                    </a:ext>
                  </a:extLst>
                </a:gridCol>
                <a:gridCol w="7772485">
                  <a:extLst>
                    <a:ext uri="{9D8B030D-6E8A-4147-A177-3AD203B41FA5}">
                      <a16:colId xmlns:a16="http://schemas.microsoft.com/office/drawing/2014/main" val="3424096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Objectives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Questions and Metrics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44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COVID-19 Impacts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has the COVID-19 Pandemic impacted Californians?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34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Understanding how the EUC brand is perceived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Aided and unaided awareness of EUC and the Keep it Golden Slogan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much do Californians appreciate EUC at this time?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relevant is the mission of EUC to Californians?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much do Californians need EUC?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much is EUC trusted by Californians?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Headings)"/>
                        </a:rPr>
                        <a:t>Understanding the extent to which the campaign is reaching Californians</a:t>
                      </a:r>
                    </a:p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 (Headings)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Aided awareness of specific pieces of campaign content (e.g. TV ad and social media posts)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Have Californians seen or heard anything about how to save energy at home while sheltering in place?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Where are Californians learning about tips to save energy at home while sheltering in place?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Are Californians aware that their bills might increase?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0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2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759F-D078-4B4F-A0E4-890437B8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6208"/>
            <a:ext cx="10972800" cy="577851"/>
          </a:xfrm>
        </p:spPr>
        <p:txBody>
          <a:bodyPr/>
          <a:lstStyle/>
          <a:p>
            <a:r>
              <a:rPr lang="en-US" dirty="0"/>
              <a:t>Research Objectives and Research Questions (continued)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FA99E-58BA-4F22-9546-4C96B1F84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D21E0-46E8-4F33-B8DC-254E4E516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3BC2A-530D-AC46-81F0-115791FD48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AF3EEA-1C6D-4420-BB2E-5BAE3344F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61471"/>
              </p:ext>
            </p:extLst>
          </p:nvPr>
        </p:nvGraphicFramePr>
        <p:xfrm>
          <a:off x="298174" y="1184187"/>
          <a:ext cx="11595652" cy="5435689"/>
        </p:xfrm>
        <a:graphic>
          <a:graphicData uri="http://schemas.openxmlformats.org/drawingml/2006/table">
            <a:tbl>
              <a:tblPr firstRow="1" firstCol="1" bandRow="1"/>
              <a:tblGrid>
                <a:gridCol w="3906559">
                  <a:extLst>
                    <a:ext uri="{9D8B030D-6E8A-4147-A177-3AD203B41FA5}">
                      <a16:colId xmlns:a16="http://schemas.microsoft.com/office/drawing/2014/main" val="3797411848"/>
                    </a:ext>
                  </a:extLst>
                </a:gridCol>
                <a:gridCol w="7689093">
                  <a:extLst>
                    <a:ext uri="{9D8B030D-6E8A-4147-A177-3AD203B41FA5}">
                      <a16:colId xmlns:a16="http://schemas.microsoft.com/office/drawing/2014/main" val="3424096998"/>
                    </a:ext>
                  </a:extLst>
                </a:gridCol>
              </a:tblGrid>
              <a:tr h="45267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Objectives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Questions and Metrics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44236"/>
                  </a:ext>
                </a:extLst>
              </a:tr>
              <a:tr h="121647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Assessing Californians’ attitudes towards campaign content and messaging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does the campaign content and messaging make Californians feel? (e.g. assured, comforted, annoyed, anxious)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What are customers’ attitudes towards what the state is asking them to do?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36677"/>
                  </a:ext>
                </a:extLst>
              </a:tr>
              <a:tr h="7530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Understanding Californians’ energy saving actions and behaviors 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Are Californians taking actions recommended by the COVID-19 Support Campaign?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01205"/>
                  </a:ext>
                </a:extLst>
              </a:tr>
              <a:tr h="278051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Assessing Californians’ perceptions, attitudes, and intentions regarding energy management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likely are they to adopt the COVID-19 Support Campaign-targeted actions?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Do Californians believe it is important to save energy at this time?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often do Californians make efforts to live in ways to reduce energy use?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Do Californians perceive that they play an important role in making California more energy efficient?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concerned are Californians with managing their energy use?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likely are Californians to attempt to change their-day-to day actions to save energy?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85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34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FDF7-C1A6-4E85-824E-81DD79C5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57785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Research Objectives and Research Questions (continued)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0223-05A4-4CD9-BDFB-516A53271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COVID-19 Customer Support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19CED-70EC-4C14-9876-601242A9F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883BC2A-530D-AC46-81F0-115791FD4844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369B9-AF71-4A4C-9840-586E30E4F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83023"/>
              </p:ext>
            </p:extLst>
          </p:nvPr>
        </p:nvGraphicFramePr>
        <p:xfrm>
          <a:off x="609602" y="1280160"/>
          <a:ext cx="10972800" cy="2762377"/>
        </p:xfrm>
        <a:graphic>
          <a:graphicData uri="http://schemas.openxmlformats.org/drawingml/2006/table">
            <a:tbl>
              <a:tblPr firstRow="1" firstCol="1" bandRow="1"/>
              <a:tblGrid>
                <a:gridCol w="3200400">
                  <a:extLst>
                    <a:ext uri="{9D8B030D-6E8A-4147-A177-3AD203B41FA5}">
                      <a16:colId xmlns:a16="http://schemas.microsoft.com/office/drawing/2014/main" val="3797411848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3424096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Objectives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Research Questions and Metrics</a:t>
                      </a:r>
                      <a:endParaRPr lang="en-US" sz="1800" b="0" i="0" u="none" strike="noStrike" dirty="0">
                        <a:effectLst/>
                        <a:latin typeface="+mj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44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Understanding changes in media consumption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From which sources do Californians get their information and how many hours do Californians spend using those information sources?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Level of trust in information/media sources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Californians’ connection to their state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Do residents feel strong ties to other Californians?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important is being a Californian to residents’ identity?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How important is it to Californians to do their part to make California more energy efficient?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23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861641"/>
      </p:ext>
    </p:extLst>
  </p:cSld>
  <p:clrMapOvr>
    <a:masterClrMapping/>
  </p:clrMapOvr>
</p:sld>
</file>

<file path=ppt/theme/theme1.xml><?xml version="1.0" encoding="utf-8"?>
<a:theme xmlns:a="http://schemas.openxmlformats.org/drawingml/2006/main" name="OD_PPT Template Larger Font v120170802">
  <a:themeElements>
    <a:clrScheme name="Opinion-Dynamics-2">
      <a:dk1>
        <a:srgbClr val="4D4D4F"/>
      </a:dk1>
      <a:lt1>
        <a:srgbClr val="FFFFFF"/>
      </a:lt1>
      <a:dk2>
        <a:srgbClr val="053572"/>
      </a:dk2>
      <a:lt2>
        <a:srgbClr val="E0EFFA"/>
      </a:lt2>
      <a:accent1>
        <a:srgbClr val="053572"/>
      </a:accent1>
      <a:accent2>
        <a:srgbClr val="0069B6"/>
      </a:accent2>
      <a:accent3>
        <a:srgbClr val="64B3E8"/>
      </a:accent3>
      <a:accent4>
        <a:srgbClr val="4555A5"/>
      </a:accent4>
      <a:accent5>
        <a:srgbClr val="7E83C0"/>
      </a:accent5>
      <a:accent6>
        <a:srgbClr val="265EAC"/>
      </a:accent6>
      <a:hlink>
        <a:srgbClr val="3AABFF"/>
      </a:hlink>
      <a:folHlink>
        <a:srgbClr val="A2B6C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OD-Master_slide-deck.pptx" id="{1CBAB96A-A502-42A9-B151-B13A6670E257}" vid="{37CE58A3-B302-4099-8B17-EC0C5F467B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DC Colors">
      <a:dk1>
        <a:srgbClr val="4B4B4B"/>
      </a:dk1>
      <a:lt1>
        <a:sysClr val="window" lastClr="FFFFFF"/>
      </a:lt1>
      <a:dk2>
        <a:srgbClr val="00447C"/>
      </a:dk2>
      <a:lt2>
        <a:srgbClr val="BFBFBF"/>
      </a:lt2>
      <a:accent1>
        <a:srgbClr val="009D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DC"/>
      </a:hlink>
      <a:folHlink>
        <a:srgbClr val="009D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3277EC0059643A1075A10AAF56A16" ma:contentTypeVersion="9" ma:contentTypeDescription="Create a new document." ma:contentTypeScope="" ma:versionID="ff292bac20a6180a77462eeebd9ae3ee">
  <xsd:schema xmlns:xsd="http://www.w3.org/2001/XMLSchema" xmlns:xs="http://www.w3.org/2001/XMLSchema" xmlns:p="http://schemas.microsoft.com/office/2006/metadata/properties" xmlns:ns3="21501cbb-058e-4013-a9a5-868595ab9697" targetNamespace="http://schemas.microsoft.com/office/2006/metadata/properties" ma:root="true" ma:fieldsID="a2269ab02653c351bc88145c4421dc5e" ns3:_="">
    <xsd:import namespace="21501cbb-058e-4013-a9a5-868595ab96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1cbb-058e-4013-a9a5-868595ab9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30AC03-C423-4458-BB49-062131ECC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01cbb-058e-4013-a9a5-868595ab9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F6A98-77CF-438C-932C-070AAD897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6D03B-ED7E-489E-ADCB-032EE28559B2}">
  <ds:schemaRefs>
    <ds:schemaRef ds:uri="http://purl.org/dc/elements/1.1/"/>
    <ds:schemaRef ds:uri="http://purl.org/dc/terms/"/>
    <ds:schemaRef ds:uri="http://schemas.microsoft.com/office/2006/documentManagement/types"/>
    <ds:schemaRef ds:uri="21501cbb-058e-4013-a9a5-868595ab9697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10418</TotalTime>
  <Words>4257</Words>
  <Application>Microsoft Office PowerPoint</Application>
  <PresentationFormat>Widescreen</PresentationFormat>
  <Paragraphs>473</Paragraphs>
  <Slides>65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Franklin Gothic Book</vt:lpstr>
      <vt:lpstr>Franklin Gothic Book (Headings)</vt:lpstr>
      <vt:lpstr>Franklin Gothic Medium</vt:lpstr>
      <vt:lpstr>Tahoma</vt:lpstr>
      <vt:lpstr>TradeGothic</vt:lpstr>
      <vt:lpstr>Wingdings</vt:lpstr>
      <vt:lpstr>OD_PPT Template Larger Font v120170802</vt:lpstr>
      <vt:lpstr>PowerPoint Presentation</vt:lpstr>
      <vt:lpstr>Table of Contents</vt:lpstr>
      <vt:lpstr>Executive Summary</vt:lpstr>
      <vt:lpstr>Executive Summary Continued </vt:lpstr>
      <vt:lpstr>COVID-19 Customer Support Campaign Overview </vt:lpstr>
      <vt:lpstr>Survey Methodology</vt:lpstr>
      <vt:lpstr>Research Objectives and Research Questions</vt:lpstr>
      <vt:lpstr>Research Objectives and Research Questions (continued)</vt:lpstr>
      <vt:lpstr>Research Objectives and Research Questions (continued) </vt:lpstr>
      <vt:lpstr>PowerPoint Presentation</vt:lpstr>
      <vt:lpstr>Respondent characteristics related to COVID-19</vt:lpstr>
      <vt:lpstr>Respondents have experienced multiple COVID-19 impacts </vt:lpstr>
      <vt:lpstr>PowerPoint Presentation</vt:lpstr>
      <vt:lpstr>Aided Awareness of EUC and all other brands increased since March</vt:lpstr>
      <vt:lpstr>Aided recognition of the Keep it Golden slogan increased since March; unaided awareness has stayed about the same</vt:lpstr>
      <vt:lpstr>Most respondents that recognized the slogan associate it with energy-related topics, though some think it represents the state of CA and tourism</vt:lpstr>
      <vt:lpstr>Websites and social media, are the most common channels for hearing about EUC, and both have increased since March</vt:lpstr>
      <vt:lpstr>PowerPoint Presentation</vt:lpstr>
      <vt:lpstr>Pandemic-affected respondents were more likely to believe EUC is needed and relevant and have higher levels of trust in EUC</vt:lpstr>
      <vt:lpstr>Respondents’ belief in the need for and relevance of EUC has declined since March</vt:lpstr>
      <vt:lpstr>PowerPoint Presentation</vt:lpstr>
      <vt:lpstr>Both the YouTube/TV video and the social media post showed strong levels of aided awareness after less than two months   </vt:lpstr>
      <vt:lpstr>Most respondents had positive emotional reactions to campaign content; a smaller proportion indicated having some negative feelings</vt:lpstr>
      <vt:lpstr>Respondents overall had positive attitudes toward the tips provided in the video/post and there are opportunities to make the assets more interesting </vt:lpstr>
      <vt:lpstr>Respondents who saw campaign assets were more likely to recall seeing or hearing something about how to save energy during the SIP</vt:lpstr>
      <vt:lpstr>Respondents who had seen or heard about energy saving tips during SIP were frequently aware of campaign-promoted actions </vt:lpstr>
      <vt:lpstr>Respondents most frequently reported learning about energy saving tips during SIP through campaign channels that had the greatest reach </vt:lpstr>
      <vt:lpstr>A modest percentage of respondents made energy-saving behavior changes during the SIP</vt:lpstr>
      <vt:lpstr> Respondents who were aware of the campaign assets or featured tips changed their behavior more frequently during the SIP</vt:lpstr>
      <vt:lpstr>Most respondents were aware their energy bills would increase, even if they had not heard about the impact of shelter in place on Californians’ utility bills</vt:lpstr>
      <vt:lpstr>Some respondents showed a lack of understanding about the underlying cause of increased energy bills during the SIP  </vt:lpstr>
      <vt:lpstr>PowerPoint Presentation</vt:lpstr>
      <vt:lpstr>Respondents reported making an effort to reduce their energy less frequently since the beginning of the SIP in March </vt:lpstr>
      <vt:lpstr>Respondents’ level of concern with managing their energy use decreased significantly during the SIP, though a majority are still concerned</vt:lpstr>
      <vt:lpstr>Respondents’ belief in the importance of doing their part to save energy has decreased since the start of the pandemic</vt:lpstr>
      <vt:lpstr>Respondents affected by the pandemic have a stronger belief in the importance of doing their part to save energy</vt:lpstr>
      <vt:lpstr>Pandemic-affected owners and renters believe they have more opportunities to make their homes more energy efficient</vt:lpstr>
      <vt:lpstr>Owners and renters who were affected by the pandemic indicated greater likelihood to make home efficiency upgrades</vt:lpstr>
      <vt:lpstr>Renters’ likelihood of making home efficiency upgrades has decreased considerably since the SIP started</vt:lpstr>
      <vt:lpstr>Respondents affected by the pandemic indicated having more opportunities to change their day-to-day actions to save energy</vt:lpstr>
      <vt:lpstr>Respondents affected by the pandemic indicated greater likelihood of changing their day-to-day actions to save energy</vt:lpstr>
      <vt:lpstr>Respondents have a strong desire to reduce their bills, though most believe they are already doing all that they can to conserve </vt:lpstr>
      <vt:lpstr>Financial barriers continue to be the main reason why owners and renters are unlikely to make home upgrades </vt:lpstr>
      <vt:lpstr>Renters increasingly face barriers related to perceived control of their energy use and home comfort during SIP</vt:lpstr>
      <vt:lpstr>Respondents’ reasons for not changing their actions to save energy do not significantly differ by whether they were affected by the pandemic</vt:lpstr>
      <vt:lpstr>PowerPoint Presentation</vt:lpstr>
      <vt:lpstr>Respondents most frequently used social media, video streaming, and TV during the SIP</vt:lpstr>
      <vt:lpstr>YouTube, Facebook, and Netflix are the most frequently used online video streaming and social media sources</vt:lpstr>
      <vt:lpstr>Californians have the highest levels of trust in friends and family, people at church and the lowest trust in the federal government, influencers, and celebrities </vt:lpstr>
      <vt:lpstr>PowerPoint Presentation</vt:lpstr>
      <vt:lpstr>California Identity</vt:lpstr>
      <vt:lpstr>PowerPoint Presentation</vt:lpstr>
      <vt:lpstr>Key Takeaway #1: Californians responded positively to the COVID-19 Support Campaign and a modest percentage are taking the recommended energy-saving tips </vt:lpstr>
      <vt:lpstr>Recommendation #1: Continue to leverage the EUC brand as a crisis communication tool </vt:lpstr>
      <vt:lpstr>Key Finding #2: Californians are facing new energy conservation barriers during the pandemic which have disproportionate impacts across customer groups </vt:lpstr>
      <vt:lpstr>Recommendation #2: Continue to ensure that campaign assets acknowledge pandemic impacts and the new barriers that customers face</vt:lpstr>
      <vt:lpstr>Key Finding #3: There are opportunities for improvement in COVID-19 Support Campaign messaging and outreach strategies </vt:lpstr>
      <vt:lpstr>Recommendation #3: Consider adapting current messaging and outreach strategies to better reach respondents during the pandemic </vt:lpstr>
      <vt:lpstr>PowerPoint Presentation</vt:lpstr>
      <vt:lpstr>PowerPoint Presentation</vt:lpstr>
      <vt:lpstr>Renters’ and owners’ perceived opportunities to make their homes more energy efficient have decreased since the SIP started in March</vt:lpstr>
      <vt:lpstr>Renters’ perceived opportunities to change their day-to-day actions to save energy have decreased slightly since the SIP started </vt:lpstr>
      <vt:lpstr>Both owners and renters’ likelihood of changing their day-to-day actions to save energy have decreased slightly since the SIP started </vt:lpstr>
      <vt:lpstr>Respondents have a strong desire to reduce their bills, though most believe they are already doing all that they can to conserve </vt:lpstr>
      <vt:lpstr>Respondents’ attachment to their city or town has decreased since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Focella</dc:creator>
  <cp:lastModifiedBy>Hilary Polis</cp:lastModifiedBy>
  <cp:revision>500</cp:revision>
  <dcterms:created xsi:type="dcterms:W3CDTF">2020-04-15T18:11:04Z</dcterms:created>
  <dcterms:modified xsi:type="dcterms:W3CDTF">2020-07-30T17:28:35Z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0x0101006AF3277EC0059643A1075A10AAF56A16</vt:lpwstr>
  </property>
</Properties>
</file>